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Poppins" charset="1" panose="00000500000000000000"/>
      <p:regular r:id="rId25"/>
    </p:embeddedFont>
    <p:embeddedFont>
      <p:font typeface="Trocchi" charset="1" panose="00000500000000000000"/>
      <p:regular r:id="rId26"/>
    </p:embeddedFont>
    <p:embeddedFont>
      <p:font typeface="Poppins Bold" charset="1" panose="00000800000000000000"/>
      <p:regular r:id="rId27"/>
    </p:embeddedFont>
    <p:embeddedFont>
      <p:font typeface="Poppins Bold Italics" charset="1" panose="00000800000000000000"/>
      <p:regular r:id="rId28"/>
    </p:embeddedFont>
    <p:embeddedFont>
      <p:font typeface="Poppins Semi-Bold" charset="1" panose="00000700000000000000"/>
      <p:regular r:id="rId29"/>
    </p:embeddedFont>
    <p:embeddedFont>
      <p:font typeface="Grand Cru M" charset="1" panose="00000500000000000000"/>
      <p:regular r:id="rId30"/>
    </p:embeddedFont>
    <p:embeddedFont>
      <p:font typeface="Lato Bold" charset="1" panose="020F0502020204030203"/>
      <p:regular r:id="rId31"/>
    </p:embeddedFont>
    <p:embeddedFont>
      <p:font typeface="Lato" charset="1" panose="020F0502020204030203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7.jpeg" Type="http://schemas.openxmlformats.org/officeDocument/2006/relationships/image"/><Relationship Id="rId5" Target="../media/image58.jpeg" Type="http://schemas.openxmlformats.org/officeDocument/2006/relationships/image"/><Relationship Id="rId6" Target="../media/image59.jpeg" Type="http://schemas.openxmlformats.org/officeDocument/2006/relationships/image"/><Relationship Id="rId7" Target="../media/image60.jpeg" Type="http://schemas.openxmlformats.org/officeDocument/2006/relationships/image"/><Relationship Id="rId8" Target="../media/image61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jpe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0.png" Type="http://schemas.openxmlformats.org/officeDocument/2006/relationships/image"/><Relationship Id="rId15" Target="../media/image21.svg" Type="http://schemas.openxmlformats.org/officeDocument/2006/relationships/image"/><Relationship Id="rId16" Target="../media/image22.png" Type="http://schemas.openxmlformats.org/officeDocument/2006/relationships/image"/><Relationship Id="rId17" Target="../media/image23.svg" Type="http://schemas.openxmlformats.org/officeDocument/2006/relationships/image"/><Relationship Id="rId18" Target="../media/image24.png" Type="http://schemas.openxmlformats.org/officeDocument/2006/relationships/image"/><Relationship Id="rId19" Target="../media/image25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28.jpeg" Type="http://schemas.openxmlformats.org/officeDocument/2006/relationships/image"/><Relationship Id="rId13" Target="../media/image29.jpeg" Type="http://schemas.openxmlformats.org/officeDocument/2006/relationships/image"/><Relationship Id="rId14" Target="../media/image30.jpeg" Type="http://schemas.openxmlformats.org/officeDocument/2006/relationships/image"/><Relationship Id="rId15" Target="../media/image31.jpeg" Type="http://schemas.openxmlformats.org/officeDocument/2006/relationships/image"/><Relationship Id="rId16" Target="../media/image32.jpe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A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493551">
            <a:off x="-3091661" y="3509943"/>
            <a:ext cx="15325477" cy="8242765"/>
          </a:xfrm>
          <a:custGeom>
            <a:avLst/>
            <a:gdLst/>
            <a:ahLst/>
            <a:cxnLst/>
            <a:rect r="r" b="b" t="t" l="l"/>
            <a:pathLst>
              <a:path h="8242765" w="15325477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50042" y="349542"/>
            <a:ext cx="9587917" cy="9587917"/>
          </a:xfrm>
          <a:custGeom>
            <a:avLst/>
            <a:gdLst/>
            <a:ahLst/>
            <a:cxnLst/>
            <a:rect r="r" b="b" t="t" l="l"/>
            <a:pathLst>
              <a:path h="9587917" w="9587917">
                <a:moveTo>
                  <a:pt x="0" y="0"/>
                </a:moveTo>
                <a:lnTo>
                  <a:pt x="9587916" y="0"/>
                </a:lnTo>
                <a:lnTo>
                  <a:pt x="9587916" y="9587916"/>
                </a:lnTo>
                <a:lnTo>
                  <a:pt x="0" y="95879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77900" y="9455693"/>
            <a:ext cx="4331188" cy="48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7"/>
              </a:lnSpc>
            </a:pPr>
            <a:r>
              <a:rPr lang="en-US" sz="2606" spc="6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IGNITRIX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46559" y="5530755"/>
            <a:ext cx="6194882" cy="558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2"/>
              </a:lnSpc>
              <a:spcBef>
                <a:spcPct val="0"/>
              </a:spcBef>
            </a:pPr>
            <a:r>
              <a:rPr lang="en-US" sz="28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Smart Wearable for Better Posture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62053" y="4294476"/>
            <a:ext cx="10501742" cy="136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28"/>
              </a:lnSpc>
            </a:pPr>
            <a:r>
              <a:rPr lang="en-US" sz="88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POSTURE GUARD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A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3947" y="0"/>
            <a:ext cx="17057223" cy="10287000"/>
            <a:chOff x="0" y="0"/>
            <a:chExt cx="22742964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0601248" cy="13716000"/>
              <a:chOff x="0" y="0"/>
              <a:chExt cx="4069382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9382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069382">
                    <a:moveTo>
                      <a:pt x="0" y="0"/>
                    </a:moveTo>
                    <a:lnTo>
                      <a:pt x="4069382" y="0"/>
                    </a:lnTo>
                    <a:lnTo>
                      <a:pt x="406938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1E2B4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069382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0061546" y="10646549"/>
              <a:ext cx="2681418" cy="1950675"/>
              <a:chOff x="0" y="0"/>
              <a:chExt cx="529663" cy="38531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29663" cy="385318"/>
              </a:xfrm>
              <a:custGeom>
                <a:avLst/>
                <a:gdLst/>
                <a:ahLst/>
                <a:cxnLst/>
                <a:rect r="r" b="b" t="t" l="l"/>
                <a:pathLst>
                  <a:path h="385318" w="529663">
                    <a:moveTo>
                      <a:pt x="192659" y="0"/>
                    </a:moveTo>
                    <a:lnTo>
                      <a:pt x="337004" y="0"/>
                    </a:lnTo>
                    <a:cubicBezTo>
                      <a:pt x="388100" y="0"/>
                      <a:pt x="437104" y="20298"/>
                      <a:pt x="473234" y="56429"/>
                    </a:cubicBezTo>
                    <a:cubicBezTo>
                      <a:pt x="509365" y="92559"/>
                      <a:pt x="529663" y="141563"/>
                      <a:pt x="529663" y="192659"/>
                    </a:cubicBezTo>
                    <a:lnTo>
                      <a:pt x="529663" y="192659"/>
                    </a:lnTo>
                    <a:cubicBezTo>
                      <a:pt x="529663" y="299062"/>
                      <a:pt x="443406" y="385318"/>
                      <a:pt x="337004" y="385318"/>
                    </a:cubicBezTo>
                    <a:lnTo>
                      <a:pt x="192659" y="385318"/>
                    </a:lnTo>
                    <a:cubicBezTo>
                      <a:pt x="86256" y="385318"/>
                      <a:pt x="0" y="299062"/>
                      <a:pt x="0" y="192659"/>
                    </a:cubicBezTo>
                    <a:lnTo>
                      <a:pt x="0" y="192659"/>
                    </a:lnTo>
                    <a:cubicBezTo>
                      <a:pt x="0" y="86256"/>
                      <a:pt x="86256" y="0"/>
                      <a:pt x="192659" y="0"/>
                    </a:cubicBezTo>
                    <a:close/>
                  </a:path>
                </a:pathLst>
              </a:custGeom>
              <a:solidFill>
                <a:srgbClr val="1E2B4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29663" cy="4329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-1533931" y="0"/>
            <a:ext cx="17251208" cy="10287000"/>
            <a:chOff x="0" y="0"/>
            <a:chExt cx="23001611" cy="137160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0826092" cy="13716000"/>
              <a:chOff x="0" y="0"/>
              <a:chExt cx="4113796" cy="270933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11379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113796">
                    <a:moveTo>
                      <a:pt x="0" y="0"/>
                    </a:moveTo>
                    <a:lnTo>
                      <a:pt x="4113796" y="0"/>
                    </a:lnTo>
                    <a:lnTo>
                      <a:pt x="411379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334663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4113796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0320193" y="7110950"/>
              <a:ext cx="2681418" cy="1950675"/>
              <a:chOff x="0" y="0"/>
              <a:chExt cx="529663" cy="38531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29663" cy="385318"/>
              </a:xfrm>
              <a:custGeom>
                <a:avLst/>
                <a:gdLst/>
                <a:ahLst/>
                <a:cxnLst/>
                <a:rect r="r" b="b" t="t" l="l"/>
                <a:pathLst>
                  <a:path h="385318" w="529663">
                    <a:moveTo>
                      <a:pt x="192659" y="0"/>
                    </a:moveTo>
                    <a:lnTo>
                      <a:pt x="337004" y="0"/>
                    </a:lnTo>
                    <a:cubicBezTo>
                      <a:pt x="388100" y="0"/>
                      <a:pt x="437104" y="20298"/>
                      <a:pt x="473234" y="56429"/>
                    </a:cubicBezTo>
                    <a:cubicBezTo>
                      <a:pt x="509365" y="92559"/>
                      <a:pt x="529663" y="141563"/>
                      <a:pt x="529663" y="192659"/>
                    </a:cubicBezTo>
                    <a:lnTo>
                      <a:pt x="529663" y="192659"/>
                    </a:lnTo>
                    <a:cubicBezTo>
                      <a:pt x="529663" y="299062"/>
                      <a:pt x="443406" y="385318"/>
                      <a:pt x="337004" y="385318"/>
                    </a:cubicBezTo>
                    <a:lnTo>
                      <a:pt x="192659" y="385318"/>
                    </a:lnTo>
                    <a:cubicBezTo>
                      <a:pt x="86256" y="385318"/>
                      <a:pt x="0" y="299062"/>
                      <a:pt x="0" y="192659"/>
                    </a:cubicBezTo>
                    <a:lnTo>
                      <a:pt x="0" y="192659"/>
                    </a:lnTo>
                    <a:cubicBezTo>
                      <a:pt x="0" y="86256"/>
                      <a:pt x="86256" y="0"/>
                      <a:pt x="192659" y="0"/>
                    </a:cubicBezTo>
                    <a:close/>
                  </a:path>
                </a:pathLst>
              </a:custGeom>
              <a:solidFill>
                <a:srgbClr val="334663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529663" cy="4329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-3615920" y="0"/>
            <a:ext cx="17301054" cy="10287000"/>
            <a:chOff x="0" y="0"/>
            <a:chExt cx="23068072" cy="1371600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20826092" cy="13716000"/>
              <a:chOff x="0" y="0"/>
              <a:chExt cx="4113796" cy="270933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11379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113796">
                    <a:moveTo>
                      <a:pt x="0" y="0"/>
                    </a:moveTo>
                    <a:lnTo>
                      <a:pt x="4113796" y="0"/>
                    </a:lnTo>
                    <a:lnTo>
                      <a:pt x="411379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4B6387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4113796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20386654" y="4082015"/>
              <a:ext cx="2681418" cy="1950675"/>
              <a:chOff x="0" y="0"/>
              <a:chExt cx="529663" cy="38531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29663" cy="385318"/>
              </a:xfrm>
              <a:custGeom>
                <a:avLst/>
                <a:gdLst/>
                <a:ahLst/>
                <a:cxnLst/>
                <a:rect r="r" b="b" t="t" l="l"/>
                <a:pathLst>
                  <a:path h="385318" w="529663">
                    <a:moveTo>
                      <a:pt x="192659" y="0"/>
                    </a:moveTo>
                    <a:lnTo>
                      <a:pt x="337004" y="0"/>
                    </a:lnTo>
                    <a:cubicBezTo>
                      <a:pt x="388100" y="0"/>
                      <a:pt x="437104" y="20298"/>
                      <a:pt x="473234" y="56429"/>
                    </a:cubicBezTo>
                    <a:cubicBezTo>
                      <a:pt x="509365" y="92559"/>
                      <a:pt x="529663" y="141563"/>
                      <a:pt x="529663" y="192659"/>
                    </a:cubicBezTo>
                    <a:lnTo>
                      <a:pt x="529663" y="192659"/>
                    </a:lnTo>
                    <a:cubicBezTo>
                      <a:pt x="529663" y="299062"/>
                      <a:pt x="443406" y="385318"/>
                      <a:pt x="337004" y="385318"/>
                    </a:cubicBezTo>
                    <a:lnTo>
                      <a:pt x="192659" y="385318"/>
                    </a:lnTo>
                    <a:cubicBezTo>
                      <a:pt x="86256" y="385318"/>
                      <a:pt x="0" y="299062"/>
                      <a:pt x="0" y="192659"/>
                    </a:cubicBezTo>
                    <a:lnTo>
                      <a:pt x="0" y="192659"/>
                    </a:lnTo>
                    <a:cubicBezTo>
                      <a:pt x="0" y="86256"/>
                      <a:pt x="86256" y="0"/>
                      <a:pt x="192659" y="0"/>
                    </a:cubicBezTo>
                    <a:close/>
                  </a:path>
                </a:pathLst>
              </a:custGeom>
              <a:solidFill>
                <a:srgbClr val="4B6387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529663" cy="4329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0">
            <a:off x="-5529276" y="0"/>
            <a:ext cx="17237817" cy="10287000"/>
            <a:chOff x="0" y="0"/>
            <a:chExt cx="22983756" cy="13716000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20826092" cy="13716000"/>
              <a:chOff x="0" y="0"/>
              <a:chExt cx="4113796" cy="2709333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411379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113796">
                    <a:moveTo>
                      <a:pt x="0" y="0"/>
                    </a:moveTo>
                    <a:lnTo>
                      <a:pt x="4113796" y="0"/>
                    </a:lnTo>
                    <a:lnTo>
                      <a:pt x="411379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6582AA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4113796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20302338" y="1109291"/>
              <a:ext cx="2681418" cy="1950675"/>
              <a:chOff x="0" y="0"/>
              <a:chExt cx="529663" cy="385318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29663" cy="385318"/>
              </a:xfrm>
              <a:custGeom>
                <a:avLst/>
                <a:gdLst/>
                <a:ahLst/>
                <a:cxnLst/>
                <a:rect r="r" b="b" t="t" l="l"/>
                <a:pathLst>
                  <a:path h="385318" w="529663">
                    <a:moveTo>
                      <a:pt x="192659" y="0"/>
                    </a:moveTo>
                    <a:lnTo>
                      <a:pt x="337004" y="0"/>
                    </a:lnTo>
                    <a:cubicBezTo>
                      <a:pt x="388100" y="0"/>
                      <a:pt x="437104" y="20298"/>
                      <a:pt x="473234" y="56429"/>
                    </a:cubicBezTo>
                    <a:cubicBezTo>
                      <a:pt x="509365" y="92559"/>
                      <a:pt x="529663" y="141563"/>
                      <a:pt x="529663" y="192659"/>
                    </a:cubicBezTo>
                    <a:lnTo>
                      <a:pt x="529663" y="192659"/>
                    </a:lnTo>
                    <a:cubicBezTo>
                      <a:pt x="529663" y="299062"/>
                      <a:pt x="443406" y="385318"/>
                      <a:pt x="337004" y="385318"/>
                    </a:cubicBezTo>
                    <a:lnTo>
                      <a:pt x="192659" y="385318"/>
                    </a:lnTo>
                    <a:cubicBezTo>
                      <a:pt x="86256" y="385318"/>
                      <a:pt x="0" y="299062"/>
                      <a:pt x="0" y="192659"/>
                    </a:cubicBezTo>
                    <a:lnTo>
                      <a:pt x="0" y="192659"/>
                    </a:lnTo>
                    <a:cubicBezTo>
                      <a:pt x="0" y="86256"/>
                      <a:pt x="86256" y="0"/>
                      <a:pt x="192659" y="0"/>
                    </a:cubicBezTo>
                    <a:close/>
                  </a:path>
                </a:pathLst>
              </a:custGeom>
              <a:solidFill>
                <a:srgbClr val="6582AA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529663" cy="4329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</p:grpSp>
      <p:sp>
        <p:nvSpPr>
          <p:cNvPr name="Freeform 30" id="30"/>
          <p:cNvSpPr/>
          <p:nvPr/>
        </p:nvSpPr>
        <p:spPr>
          <a:xfrm flipH="false" flipV="false" rot="0">
            <a:off x="16178534" y="8203202"/>
            <a:ext cx="1080766" cy="1055098"/>
          </a:xfrm>
          <a:custGeom>
            <a:avLst/>
            <a:gdLst/>
            <a:ahLst/>
            <a:cxnLst/>
            <a:rect r="r" b="b" t="t" l="l"/>
            <a:pathLst>
              <a:path h="1055098" w="1080766">
                <a:moveTo>
                  <a:pt x="0" y="0"/>
                </a:moveTo>
                <a:lnTo>
                  <a:pt x="1080766" y="0"/>
                </a:lnTo>
                <a:lnTo>
                  <a:pt x="1080766" y="1055098"/>
                </a:lnTo>
                <a:lnTo>
                  <a:pt x="0" y="1055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316745" y="5552360"/>
            <a:ext cx="976634" cy="976634"/>
          </a:xfrm>
          <a:custGeom>
            <a:avLst/>
            <a:gdLst/>
            <a:ahLst/>
            <a:cxnLst/>
            <a:rect r="r" b="b" t="t" l="l"/>
            <a:pathLst>
              <a:path h="976634" w="976634">
                <a:moveTo>
                  <a:pt x="0" y="0"/>
                </a:moveTo>
                <a:lnTo>
                  <a:pt x="976634" y="0"/>
                </a:lnTo>
                <a:lnTo>
                  <a:pt x="976634" y="976633"/>
                </a:lnTo>
                <a:lnTo>
                  <a:pt x="0" y="976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2292276" y="3212575"/>
            <a:ext cx="881336" cy="1066670"/>
          </a:xfrm>
          <a:custGeom>
            <a:avLst/>
            <a:gdLst/>
            <a:ahLst/>
            <a:cxnLst/>
            <a:rect r="r" b="b" t="t" l="l"/>
            <a:pathLst>
              <a:path h="1066670" w="881336">
                <a:moveTo>
                  <a:pt x="0" y="0"/>
                </a:moveTo>
                <a:lnTo>
                  <a:pt x="881335" y="0"/>
                </a:lnTo>
                <a:lnTo>
                  <a:pt x="881335" y="1066669"/>
                </a:lnTo>
                <a:lnTo>
                  <a:pt x="0" y="1066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227154" y="1028700"/>
            <a:ext cx="1065726" cy="1107248"/>
          </a:xfrm>
          <a:custGeom>
            <a:avLst/>
            <a:gdLst/>
            <a:ahLst/>
            <a:cxnLst/>
            <a:rect r="r" b="b" t="t" l="l"/>
            <a:pathLst>
              <a:path h="1107248" w="1065726">
                <a:moveTo>
                  <a:pt x="0" y="0"/>
                </a:moveTo>
                <a:lnTo>
                  <a:pt x="1065727" y="0"/>
                </a:lnTo>
                <a:lnTo>
                  <a:pt x="1065727" y="1107248"/>
                </a:lnTo>
                <a:lnTo>
                  <a:pt x="0" y="11072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2097130" y="1019175"/>
            <a:ext cx="5284737" cy="60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96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MARKET GROWTH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26563" y="2506293"/>
            <a:ext cx="8816087" cy="3771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Global wearable tech market: Valued at $84.2 billion in 2024, expected to grow at a CAGR of 13.6% (2025–2030).</a:t>
            </a:r>
          </a:p>
          <a:p>
            <a:pPr algn="l">
              <a:lnSpc>
                <a:spcPts val="3901"/>
              </a:lnSpc>
            </a:pPr>
          </a:p>
          <a:p>
            <a:pPr algn="l" marL="580025" indent="-290013" lvl="1">
              <a:lnSpc>
                <a:spcPts val="3761"/>
              </a:lnSpc>
              <a:buFont typeface="Arial"/>
              <a:buChar char="•"/>
            </a:pPr>
            <a:r>
              <a:rPr lang="en-US" sz="26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Rising demand due to chronic health conditions, increasing screen time, and ergonomic concerns.</a:t>
            </a:r>
          </a:p>
          <a:p>
            <a:pPr algn="l">
              <a:lnSpc>
                <a:spcPts val="3761"/>
              </a:lnSpc>
            </a:pPr>
          </a:p>
        </p:txBody>
      </p:sp>
      <p:grpSp>
        <p:nvGrpSpPr>
          <p:cNvPr name="Group 36" id="36"/>
          <p:cNvGrpSpPr/>
          <p:nvPr/>
        </p:nvGrpSpPr>
        <p:grpSpPr>
          <a:xfrm rot="0">
            <a:off x="1111309" y="6040676"/>
            <a:ext cx="7846596" cy="3770546"/>
            <a:chOff x="0" y="0"/>
            <a:chExt cx="1918687" cy="92199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918687" cy="921992"/>
            </a:xfrm>
            <a:custGeom>
              <a:avLst/>
              <a:gdLst/>
              <a:ahLst/>
              <a:cxnLst/>
              <a:rect r="r" b="b" t="t" l="l"/>
              <a:pathLst>
                <a:path h="921992" w="1918687">
                  <a:moveTo>
                    <a:pt x="0" y="0"/>
                  </a:moveTo>
                  <a:lnTo>
                    <a:pt x="1918687" y="0"/>
                  </a:lnTo>
                  <a:lnTo>
                    <a:pt x="1918687" y="921992"/>
                  </a:lnTo>
                  <a:lnTo>
                    <a:pt x="0" y="921992"/>
                  </a:lnTo>
                  <a:close/>
                </a:path>
              </a:pathLst>
            </a:custGeom>
            <a:blipFill>
              <a:blip r:embed="rId10"/>
              <a:stretch>
                <a:fillRect l="0" t="-5667" r="0" b="-5667"/>
              </a:stretch>
            </a:blipFill>
            <a:ln w="19050" cap="sq">
              <a:solidFill>
                <a:srgbClr val="FAF1E8"/>
              </a:solidFill>
              <a:prstDash val="solid"/>
              <a:miter/>
            </a:ln>
          </p:spPr>
        </p:sp>
      </p:grpSp>
    </p:spTree>
  </p:cSld>
  <p:clrMapOvr>
    <a:masterClrMapping/>
  </p:clrMapOvr>
  <p:transition spd="slow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A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21703" y="3065074"/>
            <a:ext cx="5782044" cy="6551892"/>
          </a:xfrm>
          <a:custGeom>
            <a:avLst/>
            <a:gdLst/>
            <a:ahLst/>
            <a:cxnLst/>
            <a:rect r="r" b="b" t="t" l="l"/>
            <a:pathLst>
              <a:path h="6551892" w="5782044">
                <a:moveTo>
                  <a:pt x="0" y="0"/>
                </a:moveTo>
                <a:lnTo>
                  <a:pt x="5782045" y="0"/>
                </a:lnTo>
                <a:lnTo>
                  <a:pt x="5782045" y="6551891"/>
                </a:lnTo>
                <a:lnTo>
                  <a:pt x="0" y="6551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02254" y="1019175"/>
            <a:ext cx="8420943" cy="1168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96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WHY WE ARE DIFFERENT ?</a:t>
            </a:r>
          </a:p>
          <a:p>
            <a:pPr algn="ctr">
              <a:lnSpc>
                <a:spcPts val="44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332820" y="1649354"/>
            <a:ext cx="9377767" cy="538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57"/>
              </a:lnSpc>
            </a:pPr>
            <a:r>
              <a:rPr lang="en-US" b="true" sz="2435" spc="272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Existing Solutions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3376" y="2555228"/>
            <a:ext cx="5619916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 i="true">
                <a:solidFill>
                  <a:srgbClr val="75A5C9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Traditional Back Braces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03748" y="4733737"/>
            <a:ext cx="5619916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 i="true">
                <a:solidFill>
                  <a:srgbClr val="75A5C9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Smart Posture Correctors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981869" y="3297904"/>
            <a:ext cx="3002930" cy="3043115"/>
            <a:chOff x="0" y="0"/>
            <a:chExt cx="767603" cy="7778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67603" cy="777875"/>
            </a:xfrm>
            <a:custGeom>
              <a:avLst/>
              <a:gdLst/>
              <a:ahLst/>
              <a:cxnLst/>
              <a:rect r="r" b="b" t="t" l="l"/>
              <a:pathLst>
                <a:path h="777875" w="767603">
                  <a:moveTo>
                    <a:pt x="59297" y="0"/>
                  </a:moveTo>
                  <a:lnTo>
                    <a:pt x="708307" y="0"/>
                  </a:lnTo>
                  <a:cubicBezTo>
                    <a:pt x="741055" y="0"/>
                    <a:pt x="767603" y="26548"/>
                    <a:pt x="767603" y="59297"/>
                  </a:cubicBezTo>
                  <a:lnTo>
                    <a:pt x="767603" y="718579"/>
                  </a:lnTo>
                  <a:cubicBezTo>
                    <a:pt x="767603" y="751327"/>
                    <a:pt x="741055" y="777875"/>
                    <a:pt x="708307" y="777875"/>
                  </a:cubicBezTo>
                  <a:lnTo>
                    <a:pt x="59297" y="777875"/>
                  </a:lnTo>
                  <a:cubicBezTo>
                    <a:pt x="43570" y="777875"/>
                    <a:pt x="28488" y="771628"/>
                    <a:pt x="17368" y="760508"/>
                  </a:cubicBezTo>
                  <a:cubicBezTo>
                    <a:pt x="6247" y="749387"/>
                    <a:pt x="0" y="734305"/>
                    <a:pt x="0" y="718579"/>
                  </a:cubicBezTo>
                  <a:lnTo>
                    <a:pt x="0" y="59297"/>
                  </a:lnTo>
                  <a:cubicBezTo>
                    <a:pt x="0" y="26548"/>
                    <a:pt x="26548" y="0"/>
                    <a:pt x="59297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1865" r="0" b="-9417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892296" y="6512469"/>
            <a:ext cx="4935792" cy="77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043" indent="-237022" lvl="1">
              <a:lnSpc>
                <a:spcPts val="3073"/>
              </a:lnSpc>
              <a:buFont typeface="Arial"/>
              <a:buChar char="•"/>
            </a:pPr>
            <a:r>
              <a:rPr lang="en-US" sz="219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Bulky</a:t>
            </a:r>
          </a:p>
          <a:p>
            <a:pPr algn="just" marL="474043" indent="-237022" lvl="1">
              <a:lnSpc>
                <a:spcPts val="3073"/>
              </a:lnSpc>
              <a:buFont typeface="Arial"/>
              <a:buChar char="•"/>
            </a:pPr>
            <a:r>
              <a:rPr lang="en-US" sz="219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Lack real time feedback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056130" y="5348129"/>
            <a:ext cx="3115151" cy="3156838"/>
            <a:chOff x="0" y="0"/>
            <a:chExt cx="767603" cy="7778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67603" cy="777875"/>
            </a:xfrm>
            <a:custGeom>
              <a:avLst/>
              <a:gdLst/>
              <a:ahLst/>
              <a:cxnLst/>
              <a:rect r="r" b="b" t="t" l="l"/>
              <a:pathLst>
                <a:path h="777875" w="767603">
                  <a:moveTo>
                    <a:pt x="57161" y="0"/>
                  </a:moveTo>
                  <a:lnTo>
                    <a:pt x="710443" y="0"/>
                  </a:lnTo>
                  <a:cubicBezTo>
                    <a:pt x="742012" y="0"/>
                    <a:pt x="767603" y="25592"/>
                    <a:pt x="767603" y="57161"/>
                  </a:cubicBezTo>
                  <a:lnTo>
                    <a:pt x="767603" y="720715"/>
                  </a:lnTo>
                  <a:cubicBezTo>
                    <a:pt x="767603" y="752284"/>
                    <a:pt x="742012" y="777875"/>
                    <a:pt x="710443" y="777875"/>
                  </a:cubicBezTo>
                  <a:lnTo>
                    <a:pt x="57161" y="777875"/>
                  </a:lnTo>
                  <a:cubicBezTo>
                    <a:pt x="25592" y="777875"/>
                    <a:pt x="0" y="752284"/>
                    <a:pt x="0" y="720715"/>
                  </a:cubicBezTo>
                  <a:lnTo>
                    <a:pt x="0" y="57161"/>
                  </a:lnTo>
                  <a:cubicBezTo>
                    <a:pt x="0" y="25592"/>
                    <a:pt x="25592" y="0"/>
                    <a:pt x="57161" y="0"/>
                  </a:cubicBezTo>
                  <a:close/>
                </a:path>
              </a:pathLst>
            </a:custGeom>
            <a:blipFill>
              <a:blip r:embed="rId4"/>
              <a:stretch>
                <a:fillRect l="-576" t="0" r="-576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962718" y="8188895"/>
            <a:ext cx="3208563" cy="632143"/>
            <a:chOff x="0" y="0"/>
            <a:chExt cx="412552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125520" cy="812800"/>
            </a:xfrm>
            <a:custGeom>
              <a:avLst/>
              <a:gdLst/>
              <a:ahLst/>
              <a:cxnLst/>
              <a:rect r="r" b="b" t="t" l="l"/>
              <a:pathLst>
                <a:path h="812800" w="4125520">
                  <a:moveTo>
                    <a:pt x="55497" y="0"/>
                  </a:moveTo>
                  <a:lnTo>
                    <a:pt x="4070023" y="0"/>
                  </a:lnTo>
                  <a:cubicBezTo>
                    <a:pt x="4100673" y="0"/>
                    <a:pt x="4125520" y="24847"/>
                    <a:pt x="4125520" y="55497"/>
                  </a:cubicBezTo>
                  <a:lnTo>
                    <a:pt x="4125520" y="757303"/>
                  </a:lnTo>
                  <a:cubicBezTo>
                    <a:pt x="4125520" y="787953"/>
                    <a:pt x="4100673" y="812800"/>
                    <a:pt x="4070023" y="812800"/>
                  </a:cubicBezTo>
                  <a:lnTo>
                    <a:pt x="55497" y="812800"/>
                  </a:lnTo>
                  <a:cubicBezTo>
                    <a:pt x="24847" y="812800"/>
                    <a:pt x="0" y="787953"/>
                    <a:pt x="0" y="757303"/>
                  </a:cubicBezTo>
                  <a:lnTo>
                    <a:pt x="0" y="55497"/>
                  </a:lnTo>
                  <a:cubicBezTo>
                    <a:pt x="0" y="24847"/>
                    <a:pt x="24847" y="0"/>
                    <a:pt x="55497" y="0"/>
                  </a:cubicBezTo>
                  <a:close/>
                </a:path>
              </a:pathLst>
            </a:custGeom>
            <a:blipFill>
              <a:blip r:embed="rId5"/>
              <a:stretch>
                <a:fillRect l="-2164" t="0" r="-2164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006918" y="7649640"/>
            <a:ext cx="1252382" cy="1078510"/>
            <a:chOff x="0" y="0"/>
            <a:chExt cx="1669843" cy="14380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15915" y="0"/>
              <a:ext cx="1438013" cy="1438013"/>
            </a:xfrm>
            <a:custGeom>
              <a:avLst/>
              <a:gdLst/>
              <a:ahLst/>
              <a:cxnLst/>
              <a:rect r="r" b="b" t="t" l="l"/>
              <a:pathLst>
                <a:path h="1438013" w="1438013">
                  <a:moveTo>
                    <a:pt x="0" y="0"/>
                  </a:moveTo>
                  <a:lnTo>
                    <a:pt x="1438013" y="0"/>
                  </a:lnTo>
                  <a:lnTo>
                    <a:pt x="1438013" y="1438013"/>
                  </a:lnTo>
                  <a:lnTo>
                    <a:pt x="0" y="1438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9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393353"/>
              <a:ext cx="1669843" cy="575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47"/>
                </a:lnSpc>
                <a:spcBef>
                  <a:spcPct val="0"/>
                </a:spcBef>
              </a:pPr>
              <a:r>
                <a:rPr lang="en-US" sz="2462">
                  <a:solidFill>
                    <a:srgbClr val="FFFFFF">
                      <a:alpha val="68627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80$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196960" y="9033827"/>
            <a:ext cx="5619916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Expensive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A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83620" y="3045357"/>
            <a:ext cx="3520761" cy="3520761"/>
          </a:xfrm>
          <a:custGeom>
            <a:avLst/>
            <a:gdLst/>
            <a:ahLst/>
            <a:cxnLst/>
            <a:rect r="r" b="b" t="t" l="l"/>
            <a:pathLst>
              <a:path h="3520761" w="3520761">
                <a:moveTo>
                  <a:pt x="0" y="0"/>
                </a:moveTo>
                <a:lnTo>
                  <a:pt x="3520760" y="0"/>
                </a:lnTo>
                <a:lnTo>
                  <a:pt x="3520760" y="3520760"/>
                </a:lnTo>
                <a:lnTo>
                  <a:pt x="0" y="352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6503" y="2515809"/>
            <a:ext cx="6508992" cy="445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2"/>
              </a:lnSpc>
              <a:spcBef>
                <a:spcPct val="0"/>
              </a:spcBef>
            </a:pPr>
            <a:r>
              <a:rPr lang="en-US" b="true" sz="2470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Bette</a:t>
            </a:r>
            <a:r>
              <a:rPr lang="en-US" b="true" sz="2470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 than Traditional Braces</a:t>
            </a:r>
          </a:p>
          <a:p>
            <a:pPr algn="ctr">
              <a:lnSpc>
                <a:spcPts val="3952"/>
              </a:lnSpc>
              <a:spcBef>
                <a:spcPct val="0"/>
              </a:spcBef>
            </a:pPr>
          </a:p>
          <a:p>
            <a:pPr algn="ctr">
              <a:lnSpc>
                <a:spcPts val="3952"/>
              </a:lnSpc>
              <a:spcBef>
                <a:spcPct val="0"/>
              </a:spcBef>
            </a:pPr>
          </a:p>
          <a:p>
            <a:pPr algn="l" marL="533349" indent="-266674" lvl="1">
              <a:lnSpc>
                <a:spcPts val="3952"/>
              </a:lnSpc>
              <a:buFont typeface="Arial"/>
              <a:buChar char="•"/>
            </a:pPr>
            <a:r>
              <a:rPr lang="en-US" sz="24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More comfortable, no rigid structure</a:t>
            </a:r>
          </a:p>
          <a:p>
            <a:pPr algn="l">
              <a:lnSpc>
                <a:spcPts val="3952"/>
              </a:lnSpc>
            </a:pPr>
          </a:p>
          <a:p>
            <a:pPr algn="l" marL="533349" indent="-266674" lvl="1">
              <a:lnSpc>
                <a:spcPts val="3952"/>
              </a:lnSpc>
              <a:buFont typeface="Arial"/>
              <a:buChar char="•"/>
            </a:pPr>
            <a:r>
              <a:rPr lang="en-US" sz="24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correction vs. passive support</a:t>
            </a:r>
          </a:p>
          <a:p>
            <a:pPr algn="ctr">
              <a:lnSpc>
                <a:spcPts val="3952"/>
              </a:lnSpc>
              <a:spcBef>
                <a:spcPct val="0"/>
              </a:spcBef>
            </a:pPr>
          </a:p>
          <a:p>
            <a:pPr algn="l">
              <a:lnSpc>
                <a:spcPts val="3952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340284" y="2515809"/>
            <a:ext cx="6508992" cy="594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2"/>
              </a:lnSpc>
              <a:spcBef>
                <a:spcPct val="0"/>
              </a:spcBef>
            </a:pPr>
            <a:r>
              <a:rPr lang="en-US" b="true" sz="2470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Bette</a:t>
            </a:r>
            <a:r>
              <a:rPr lang="en-US" b="true" sz="2470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 than Other Posture Trackers:</a:t>
            </a:r>
          </a:p>
          <a:p>
            <a:pPr algn="ctr">
              <a:lnSpc>
                <a:spcPts val="3952"/>
              </a:lnSpc>
              <a:spcBef>
                <a:spcPct val="0"/>
              </a:spcBef>
            </a:pPr>
          </a:p>
          <a:p>
            <a:pPr algn="l" marL="533349" indent="-266674" lvl="1">
              <a:lnSpc>
                <a:spcPts val="3952"/>
              </a:lnSpc>
              <a:buFont typeface="Arial"/>
              <a:buChar char="•"/>
            </a:pPr>
            <a:r>
              <a:rPr lang="en-US" sz="24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Instant vibrati</a:t>
            </a:r>
            <a:r>
              <a:rPr lang="en-US" sz="24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 feedback (not just analytics)</a:t>
            </a:r>
          </a:p>
          <a:p>
            <a:pPr algn="l">
              <a:lnSpc>
                <a:spcPts val="3952"/>
              </a:lnSpc>
            </a:pPr>
          </a:p>
          <a:p>
            <a:pPr algn="l" marL="533349" indent="-266674" lvl="1">
              <a:lnSpc>
                <a:spcPts val="3952"/>
              </a:lnSpc>
              <a:buFont typeface="Arial"/>
              <a:buChar char="•"/>
            </a:pPr>
            <a:r>
              <a:rPr lang="en-US" sz="24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Web app integration (long-term posture tracking)</a:t>
            </a:r>
          </a:p>
          <a:p>
            <a:pPr algn="l">
              <a:lnSpc>
                <a:spcPts val="3952"/>
              </a:lnSpc>
            </a:pPr>
          </a:p>
          <a:p>
            <a:pPr algn="l" marL="533349" indent="-266674" lvl="1">
              <a:lnSpc>
                <a:spcPts val="3952"/>
              </a:lnSpc>
              <a:buFont typeface="Arial"/>
              <a:buChar char="•"/>
            </a:pPr>
            <a:r>
              <a:rPr lang="en-US" sz="24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Afford</a:t>
            </a:r>
            <a:r>
              <a:rPr lang="en-US" sz="24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able pricing (more accessible than premium wearables)</a:t>
            </a:r>
          </a:p>
          <a:p>
            <a:pPr algn="ctr">
              <a:lnSpc>
                <a:spcPts val="3952"/>
              </a:lnSpc>
              <a:spcBef>
                <a:spcPct val="0"/>
              </a:spcBef>
            </a:pPr>
          </a:p>
          <a:p>
            <a:pPr algn="l">
              <a:lnSpc>
                <a:spcPts val="395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A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314215" y="281311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56135" y="-3559748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40569" y="1901968"/>
            <a:ext cx="12390337" cy="6969565"/>
          </a:xfrm>
          <a:custGeom>
            <a:avLst/>
            <a:gdLst/>
            <a:ahLst/>
            <a:cxnLst/>
            <a:rect r="r" b="b" t="t" l="l"/>
            <a:pathLst>
              <a:path h="6969565" w="12390337">
                <a:moveTo>
                  <a:pt x="0" y="0"/>
                </a:moveTo>
                <a:lnTo>
                  <a:pt x="12390338" y="0"/>
                </a:lnTo>
                <a:lnTo>
                  <a:pt x="12390338" y="6969565"/>
                </a:lnTo>
                <a:lnTo>
                  <a:pt x="0" y="6969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55899" y="1019175"/>
            <a:ext cx="9766227" cy="6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4"/>
              </a:lnSpc>
            </a:pPr>
            <a:r>
              <a:rPr lang="en-US" b="true" sz="39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SWOT ANALYSIS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7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64056" y="-4057650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30200" y="281311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82950" y="728143"/>
            <a:ext cx="1491053" cy="1198293"/>
          </a:xfrm>
          <a:custGeom>
            <a:avLst/>
            <a:gdLst/>
            <a:ahLst/>
            <a:cxnLst/>
            <a:rect r="r" b="b" t="t" l="l"/>
            <a:pathLst>
              <a:path h="1198293" w="1491053">
                <a:moveTo>
                  <a:pt x="0" y="0"/>
                </a:moveTo>
                <a:lnTo>
                  <a:pt x="1491053" y="0"/>
                </a:lnTo>
                <a:lnTo>
                  <a:pt x="1491053" y="1198293"/>
                </a:lnTo>
                <a:lnTo>
                  <a:pt x="0" y="1198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97979" y="2813114"/>
            <a:ext cx="6288534" cy="6288534"/>
          </a:xfrm>
          <a:custGeom>
            <a:avLst/>
            <a:gdLst/>
            <a:ahLst/>
            <a:cxnLst/>
            <a:rect r="r" b="b" t="t" l="l"/>
            <a:pathLst>
              <a:path h="6288534" w="6288534">
                <a:moveTo>
                  <a:pt x="0" y="0"/>
                </a:moveTo>
                <a:lnTo>
                  <a:pt x="6288534" y="0"/>
                </a:lnTo>
                <a:lnTo>
                  <a:pt x="6288534" y="6288534"/>
                </a:lnTo>
                <a:lnTo>
                  <a:pt x="0" y="6288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4009" y="6403996"/>
            <a:ext cx="4887139" cy="1384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7"/>
              </a:lnSpc>
            </a:pPr>
            <a:r>
              <a:rPr lang="en-US" b="true" sz="2749" spc="-82">
                <a:solidFill>
                  <a:srgbClr val="FAF1E8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DIRECT-TO-CONSUMER</a:t>
            </a:r>
          </a:p>
          <a:p>
            <a:pPr algn="ctr">
              <a:lnSpc>
                <a:spcPts val="2337"/>
              </a:lnSpc>
            </a:pPr>
          </a:p>
          <a:p>
            <a:pPr algn="ctr">
              <a:lnSpc>
                <a:spcPts val="2337"/>
              </a:lnSpc>
            </a:pPr>
            <a:r>
              <a:rPr lang="en-US" b="true" sz="2749" spc="-82">
                <a:solidFill>
                  <a:srgbClr val="FAF1E8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(DTC)</a:t>
            </a:r>
          </a:p>
          <a:p>
            <a:pPr algn="ctr">
              <a:lnSpc>
                <a:spcPts val="327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630434" y="2672719"/>
            <a:ext cx="4887139" cy="36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7"/>
              </a:lnSpc>
            </a:pPr>
            <a:r>
              <a:rPr lang="en-US" b="true" sz="2750" spc="-82">
                <a:solidFill>
                  <a:srgbClr val="FAF1E8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B2B EXPANSION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5256" y="7558499"/>
            <a:ext cx="5184644" cy="1831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79384" indent="-189692" lvl="1">
              <a:lnSpc>
                <a:spcPts val="2460"/>
              </a:lnSpc>
              <a:buFont typeface="Arial"/>
              <a:buChar char="•"/>
            </a:pPr>
            <a:r>
              <a:rPr lang="en-US" sz="17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Sell via own website, Daraz, eBay, and wellness stores.</a:t>
            </a:r>
          </a:p>
          <a:p>
            <a:pPr algn="just">
              <a:lnSpc>
                <a:spcPts val="2460"/>
              </a:lnSpc>
            </a:pPr>
          </a:p>
          <a:p>
            <a:pPr algn="just" marL="379384" indent="-189692" lvl="1">
              <a:lnSpc>
                <a:spcPts val="2460"/>
              </a:lnSpc>
              <a:buFont typeface="Arial"/>
              <a:buChar char="•"/>
            </a:pPr>
            <a:r>
              <a:rPr lang="en-US" sz="17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Influencer &amp; digital marketing to target office workers &amp; students.</a:t>
            </a:r>
          </a:p>
          <a:p>
            <a:pPr algn="just">
              <a:lnSpc>
                <a:spcPts val="246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391003" y="3257597"/>
            <a:ext cx="5393406" cy="183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79985" indent="-189992" lvl="1">
              <a:lnSpc>
                <a:spcPts val="2464"/>
              </a:lnSpc>
              <a:buFont typeface="Arial"/>
              <a:buChar char="•"/>
            </a:pPr>
            <a:r>
              <a:rPr lang="en-US" sz="17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Partner with corporate wellness programs &amp; insurance providers.</a:t>
            </a:r>
          </a:p>
          <a:p>
            <a:pPr algn="just">
              <a:lnSpc>
                <a:spcPts val="2464"/>
              </a:lnSpc>
            </a:pPr>
          </a:p>
          <a:p>
            <a:pPr algn="just" marL="379985" indent="-189992" lvl="1">
              <a:lnSpc>
                <a:spcPts val="2464"/>
              </a:lnSpc>
              <a:buFont typeface="Arial"/>
              <a:buChar char="•"/>
            </a:pPr>
            <a:r>
              <a:rPr lang="en-US" sz="17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Work with physiotherapists &amp; ergonomic specialists for bulk sales.</a:t>
            </a:r>
          </a:p>
          <a:p>
            <a:pPr algn="just">
              <a:lnSpc>
                <a:spcPts val="246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421148" y="1019175"/>
            <a:ext cx="9766227" cy="6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4"/>
              </a:lnSpc>
            </a:pPr>
            <a:r>
              <a:rPr lang="en-US" b="true" sz="39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GO-TO-MARKET-STRATEGY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A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70036" y="-1452156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922577" y="1924124"/>
          <a:ext cx="10442846" cy="7658100"/>
        </p:xfrm>
        <a:graphic>
          <a:graphicData uri="http://schemas.openxmlformats.org/drawingml/2006/table">
            <a:tbl>
              <a:tblPr/>
              <a:tblGrid>
                <a:gridCol w="5306529"/>
                <a:gridCol w="5136317"/>
              </a:tblGrid>
              <a:tr h="810633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1A3C"/>
                          </a:solidFill>
                          <a:latin typeface="Grand Cru M"/>
                          <a:ea typeface="Grand Cru M"/>
                          <a:cs typeface="Grand Cru M"/>
                          <a:sym typeface="Grand Cru M"/>
                        </a:rPr>
                        <a:t>Estimated Product Pricing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A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E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1A3C"/>
                          </a:solidFill>
                          <a:latin typeface="Grand Cru M"/>
                          <a:ea typeface="Grand Cru M"/>
                          <a:cs typeface="Grand Cru M"/>
                          <a:sym typeface="Grand Cru M"/>
                        </a:rPr>
                        <a:t>Estimated Product Pricing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A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4E0"/>
                    </a:solidFill>
                  </a:tcPr>
                </a:tc>
              </a:tr>
              <a:tr h="7915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1A3C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Item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FA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A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A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A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A5C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1A3C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Price (LKR)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FA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A5C9"/>
                    </a:solidFill>
                  </a:tcPr>
                </a:tc>
              </a:tr>
              <a:tr h="6675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1A3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IMU sensor (MPU9250)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AF1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B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1A3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1400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BAFF"/>
                    </a:solidFill>
                  </a:tcPr>
                </a:tc>
              </a:tr>
              <a:tr h="6675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1A3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Vibration motor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B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1A3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BAFF"/>
                    </a:solidFill>
                  </a:tcPr>
                </a:tc>
              </a:tr>
              <a:tr h="6675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1A3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ESP32 module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B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1A3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1600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BAFF"/>
                    </a:solidFill>
                  </a:tcPr>
                </a:tc>
              </a:tr>
              <a:tr h="6675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1A3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Shoulder strap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B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1A3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BAFF"/>
                    </a:solidFill>
                  </a:tcPr>
                </a:tc>
              </a:tr>
              <a:tr h="6675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1A3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Enclosure (Estimated price)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B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1A3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BAFF"/>
                    </a:solidFill>
                  </a:tcPr>
                </a:tc>
              </a:tr>
              <a:tr h="6675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1A3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Battery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B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1A3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BAFF"/>
                    </a:solidFill>
                  </a:tcPr>
                </a:tc>
              </a:tr>
              <a:tr h="6675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1A3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EMG sensor module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B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1A3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4000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BAFF"/>
                    </a:solidFill>
                  </a:tcPr>
                </a:tc>
              </a:tr>
              <a:tr h="6675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1A3C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Final price without emg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B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1A3C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5000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BAFF"/>
                    </a:solidFill>
                  </a:tcPr>
                </a:tc>
              </a:tr>
              <a:tr h="7152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001A3C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Final price with emg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B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001A3C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9000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42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BAFF"/>
                    </a:solidFill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-1996916" y="365869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14633" y="305197"/>
            <a:ext cx="1140861" cy="1140861"/>
          </a:xfrm>
          <a:custGeom>
            <a:avLst/>
            <a:gdLst/>
            <a:ahLst/>
            <a:cxnLst/>
            <a:rect r="r" b="b" t="t" l="l"/>
            <a:pathLst>
              <a:path h="1140861" w="1140861">
                <a:moveTo>
                  <a:pt x="0" y="0"/>
                </a:moveTo>
                <a:lnTo>
                  <a:pt x="1140861" y="0"/>
                </a:lnTo>
                <a:lnTo>
                  <a:pt x="1140861" y="1140860"/>
                </a:lnTo>
                <a:lnTo>
                  <a:pt x="0" y="11408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31042" y="720585"/>
            <a:ext cx="9766227" cy="6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4"/>
              </a:lnSpc>
            </a:pPr>
            <a:r>
              <a:rPr lang="en-US" b="true" sz="39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COST BREAKDOWN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A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39838" y="2794685"/>
            <a:ext cx="3739324" cy="4114800"/>
          </a:xfrm>
          <a:custGeom>
            <a:avLst/>
            <a:gdLst/>
            <a:ahLst/>
            <a:cxnLst/>
            <a:rect r="r" b="b" t="t" l="l"/>
            <a:pathLst>
              <a:path h="4114800" w="3739324">
                <a:moveTo>
                  <a:pt x="0" y="0"/>
                </a:moveTo>
                <a:lnTo>
                  <a:pt x="3739325" y="0"/>
                </a:lnTo>
                <a:lnTo>
                  <a:pt x="37393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5715000" cy="2114550"/>
          </a:xfrm>
          <a:custGeom>
            <a:avLst/>
            <a:gdLst/>
            <a:ahLst/>
            <a:cxnLst/>
            <a:rect r="r" b="b" t="t" l="l"/>
            <a:pathLst>
              <a:path h="2114550" w="5715000">
                <a:moveTo>
                  <a:pt x="0" y="0"/>
                </a:moveTo>
                <a:lnTo>
                  <a:pt x="5715000" y="0"/>
                </a:lnTo>
                <a:lnTo>
                  <a:pt x="5715000" y="2114550"/>
                </a:lnTo>
                <a:lnTo>
                  <a:pt x="0" y="2114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44300" y="1028700"/>
            <a:ext cx="5715000" cy="2114550"/>
          </a:xfrm>
          <a:custGeom>
            <a:avLst/>
            <a:gdLst/>
            <a:ahLst/>
            <a:cxnLst/>
            <a:rect r="r" b="b" t="t" l="l"/>
            <a:pathLst>
              <a:path h="2114550" w="5715000">
                <a:moveTo>
                  <a:pt x="0" y="0"/>
                </a:moveTo>
                <a:lnTo>
                  <a:pt x="5715000" y="0"/>
                </a:lnTo>
                <a:lnTo>
                  <a:pt x="5715000" y="2114550"/>
                </a:lnTo>
                <a:lnTo>
                  <a:pt x="0" y="2114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331551"/>
            <a:ext cx="6508992" cy="297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3349" indent="-266674" lvl="1">
              <a:lnSpc>
                <a:spcPts val="3952"/>
              </a:lnSpc>
              <a:buFont typeface="Arial"/>
              <a:buChar char="•"/>
            </a:pPr>
            <a:r>
              <a:rPr lang="en-US" sz="24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More affordable</a:t>
            </a:r>
          </a:p>
          <a:p>
            <a:pPr algn="l" marL="533349" indent="-266674" lvl="1">
              <a:lnSpc>
                <a:spcPts val="3952"/>
              </a:lnSpc>
              <a:buFont typeface="Arial"/>
              <a:buChar char="•"/>
            </a:pPr>
            <a:r>
              <a:rPr lang="en-US" sz="24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day to day users like students, office workers </a:t>
            </a:r>
          </a:p>
          <a:p>
            <a:pPr algn="l" marL="533349" indent="-266674" lvl="1">
              <a:lnSpc>
                <a:spcPts val="3952"/>
              </a:lnSpc>
              <a:buFont typeface="Arial"/>
              <a:buChar char="•"/>
            </a:pPr>
            <a:r>
              <a:rPr lang="en-US" sz="24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Does not include EMG</a:t>
            </a:r>
          </a:p>
          <a:p>
            <a:pPr algn="ctr">
              <a:lnSpc>
                <a:spcPts val="3952"/>
              </a:lnSpc>
              <a:spcBef>
                <a:spcPct val="0"/>
              </a:spcBef>
            </a:pPr>
          </a:p>
          <a:p>
            <a:pPr algn="l">
              <a:lnSpc>
                <a:spcPts val="395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393886" y="4155585"/>
            <a:ext cx="6508992" cy="366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3349" indent="-266674" lvl="1">
              <a:lnSpc>
                <a:spcPts val="4125"/>
              </a:lnSpc>
              <a:buFont typeface="Arial"/>
              <a:buChar char="•"/>
            </a:pPr>
            <a:r>
              <a:rPr lang="en-US" sz="2470" spc="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Expensive compaerd to option 1</a:t>
            </a:r>
          </a:p>
          <a:p>
            <a:pPr algn="l" marL="533349" indent="-266674" lvl="1">
              <a:lnSpc>
                <a:spcPts val="4125"/>
              </a:lnSpc>
              <a:buFont typeface="Arial"/>
              <a:buChar char="•"/>
            </a:pPr>
            <a:r>
              <a:rPr lang="en-US" sz="2470" spc="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correction vs. passive support</a:t>
            </a:r>
          </a:p>
          <a:p>
            <a:pPr algn="l" marL="533349" indent="-266674" lvl="1">
              <a:lnSpc>
                <a:spcPts val="4125"/>
              </a:lnSpc>
              <a:buFont typeface="Arial"/>
              <a:buChar char="•"/>
            </a:pPr>
            <a:r>
              <a:rPr lang="en-US" sz="2470" spc="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Incldues EMG that  gives info on muscle strain</a:t>
            </a:r>
          </a:p>
          <a:p>
            <a:pPr algn="l" marL="533349" indent="-266674" lvl="1">
              <a:lnSpc>
                <a:spcPts val="4125"/>
              </a:lnSpc>
              <a:buFont typeface="Arial"/>
              <a:buChar char="•"/>
            </a:pPr>
            <a:r>
              <a:rPr lang="en-US" sz="2470" spc="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users who are need of tracking their posture plus muscle strain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9311" y="6611669"/>
            <a:ext cx="4760034" cy="50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E0131A"/>
                </a:solidFill>
                <a:latin typeface="Poppins Bold"/>
                <a:ea typeface="Poppins Bold"/>
                <a:cs typeface="Poppins Bold"/>
                <a:sym typeface="Poppins Bold"/>
              </a:rPr>
              <a:t>ONLY Rs 5000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68366" y="8232237"/>
            <a:ext cx="4760034" cy="50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E3C39D"/>
                </a:solidFill>
                <a:latin typeface="Poppins Bold"/>
                <a:ea typeface="Poppins Bold"/>
                <a:cs typeface="Poppins Bold"/>
                <a:sym typeface="Poppins Bold"/>
              </a:rPr>
              <a:t>Price - Rs 9000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A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46753" y="2479314"/>
            <a:ext cx="12797722" cy="4463206"/>
          </a:xfrm>
          <a:custGeom>
            <a:avLst/>
            <a:gdLst/>
            <a:ahLst/>
            <a:cxnLst/>
            <a:rect r="r" b="b" t="t" l="l"/>
            <a:pathLst>
              <a:path h="4463206" w="12797722">
                <a:moveTo>
                  <a:pt x="0" y="0"/>
                </a:moveTo>
                <a:lnTo>
                  <a:pt x="12797722" y="0"/>
                </a:lnTo>
                <a:lnTo>
                  <a:pt x="12797722" y="4463205"/>
                </a:lnTo>
                <a:lnTo>
                  <a:pt x="0" y="44632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55736" y="4827171"/>
            <a:ext cx="2316031" cy="716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9"/>
              </a:lnSpc>
            </a:pPr>
            <a:r>
              <a:rPr lang="en-US" sz="1839">
                <a:solidFill>
                  <a:srgbClr val="DDEAD1"/>
                </a:solidFill>
                <a:latin typeface="Poppins"/>
                <a:ea typeface="Poppins"/>
                <a:cs typeface="Poppins"/>
                <a:sym typeface="Poppins"/>
              </a:rPr>
              <a:t>Slouch Alerts</a:t>
            </a:r>
          </a:p>
          <a:p>
            <a:pPr algn="ctr">
              <a:lnSpc>
                <a:spcPts val="2869"/>
              </a:lnSpc>
            </a:pPr>
            <a:r>
              <a:rPr lang="en-US" sz="1839">
                <a:solidFill>
                  <a:srgbClr val="DDEAD1"/>
                </a:solidFill>
                <a:latin typeface="Poppins"/>
                <a:ea typeface="Poppins"/>
                <a:cs typeface="Poppins"/>
                <a:sym typeface="Poppins"/>
              </a:rPr>
              <a:t>&amp;Tips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21431" y="4903371"/>
            <a:ext cx="2238730" cy="787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sz="1839">
                <a:solidFill>
                  <a:srgbClr val="DDEAD1"/>
                </a:solidFill>
                <a:latin typeface="Poppins"/>
                <a:ea typeface="Poppins"/>
                <a:cs typeface="Poppins"/>
                <a:sym typeface="Poppins"/>
              </a:rPr>
              <a:t>Progress tracking and Exercise recommendation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4957921"/>
            <a:ext cx="2543717" cy="787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sz="1839">
                <a:solidFill>
                  <a:srgbClr val="DDEAD1"/>
                </a:solidFill>
                <a:latin typeface="Poppins"/>
                <a:ea typeface="Poppins"/>
                <a:cs typeface="Poppins"/>
                <a:sym typeface="Poppins"/>
              </a:rPr>
              <a:t>Includes EMG sensors to monitor muscle strain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73542" y="5020647"/>
            <a:ext cx="2156268" cy="1045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"/>
              </a:lnSpc>
            </a:pPr>
            <a:r>
              <a:rPr lang="en-US" sz="1839">
                <a:solidFill>
                  <a:srgbClr val="DDEAD1"/>
                </a:solidFill>
                <a:latin typeface="Poppins"/>
                <a:ea typeface="Poppins"/>
                <a:cs typeface="Poppins"/>
                <a:sym typeface="Poppins"/>
              </a:rPr>
              <a:t>Company dashboards and team health metrices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13927" y="3828392"/>
            <a:ext cx="1599650" cy="353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6"/>
              </a:lnSpc>
            </a:pPr>
            <a:r>
              <a:rPr lang="en-US" sz="227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Free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88330" y="3784425"/>
            <a:ext cx="2704931" cy="668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24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Premium</a:t>
            </a:r>
          </a:p>
          <a:p>
            <a:pPr algn="ctr">
              <a:lnSpc>
                <a:spcPts val="2540"/>
              </a:lnSpc>
            </a:pPr>
            <a:r>
              <a:rPr lang="en-US" sz="224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0.99$ per month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80017" y="3837917"/>
            <a:ext cx="2071683" cy="648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5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</a:t>
            </a:r>
          </a:p>
          <a:p>
            <a:pPr algn="ctr">
              <a:lnSpc>
                <a:spcPts val="2485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5$ per month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94157" y="3793950"/>
            <a:ext cx="2135652" cy="1495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Enterprise</a:t>
            </a:r>
          </a:p>
          <a:p>
            <a:pPr algn="ctr">
              <a:lnSpc>
                <a:spcPts val="2372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Starting at 30$ per month</a:t>
            </a:r>
          </a:p>
          <a:p>
            <a:pPr algn="ctr">
              <a:lnSpc>
                <a:spcPts val="2372"/>
              </a:lnSpc>
            </a:pPr>
          </a:p>
          <a:p>
            <a:pPr algn="ctr">
              <a:lnSpc>
                <a:spcPts val="237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120114" y="487444"/>
            <a:ext cx="3251002" cy="713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2"/>
              </a:lnSpc>
              <a:spcBef>
                <a:spcPct val="0"/>
              </a:spcBef>
            </a:pPr>
            <a:r>
              <a:rPr lang="en-US" b="true" sz="357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 Plan 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A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7796" y="-3767991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537388" y="1767295"/>
            <a:ext cx="2981296" cy="2981296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1401" r="0" b="-1401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246743" y="1767295"/>
            <a:ext cx="2981296" cy="298129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0" t="-16747" r="0" b="-16747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3281193" y="1767295"/>
            <a:ext cx="2981296" cy="298129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0" t="-16747" r="0" b="-16747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4373883" y="5552449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4086645" y="6277004"/>
            <a:ext cx="2981296" cy="2981296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0" t="-22178" r="0" b="-22178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463725" y="6277004"/>
            <a:ext cx="2981296" cy="2981296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0" t="-8479" r="0" b="-8479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629458" y="5050217"/>
            <a:ext cx="4284768" cy="45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Pulitha Gunawardana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1581" y="5050217"/>
            <a:ext cx="3594618" cy="914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Rashane Fernando</a:t>
            </a:r>
          </a:p>
          <a:p>
            <a:pPr algn="ctr">
              <a:lnSpc>
                <a:spcPts val="3674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6985519" y="5095247"/>
            <a:ext cx="3594618" cy="45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Venumi Gunasekara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19529" y="9486274"/>
            <a:ext cx="2399943" cy="493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2"/>
              </a:lnSpc>
              <a:spcBef>
                <a:spcPct val="0"/>
              </a:spcBef>
            </a:pPr>
            <a:r>
              <a:rPr lang="en-US" sz="24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Roshelle Perera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900017" y="9448800"/>
            <a:ext cx="2826901" cy="493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2"/>
              </a:lnSpc>
              <a:spcBef>
                <a:spcPct val="0"/>
              </a:spcBef>
            </a:pPr>
            <a:r>
              <a:rPr lang="en-US" sz="24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Dahami Fernando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746344" y="751016"/>
            <a:ext cx="9766227" cy="6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4"/>
              </a:lnSpc>
            </a:pPr>
            <a:r>
              <a:rPr lang="en-US" b="true" sz="39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TEAM</a:t>
            </a: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A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75015" y="542925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375">
            <a:off x="8323700" y="-4291982"/>
            <a:ext cx="15959856" cy="8583964"/>
          </a:xfrm>
          <a:custGeom>
            <a:avLst/>
            <a:gdLst/>
            <a:ahLst/>
            <a:cxnLst/>
            <a:rect r="r" b="b" t="t" l="l"/>
            <a:pathLst>
              <a:path h="8583964" w="15959856">
                <a:moveTo>
                  <a:pt x="0" y="0"/>
                </a:moveTo>
                <a:lnTo>
                  <a:pt x="15959857" y="0"/>
                </a:lnTo>
                <a:lnTo>
                  <a:pt x="15959857" y="8583964"/>
                </a:lnTo>
                <a:lnTo>
                  <a:pt x="0" y="8583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66517">
            <a:off x="-1768901" y="4979430"/>
            <a:ext cx="12307770" cy="7200900"/>
          </a:xfrm>
          <a:custGeom>
            <a:avLst/>
            <a:gdLst/>
            <a:ahLst/>
            <a:cxnLst/>
            <a:rect r="r" b="b" t="t" l="l"/>
            <a:pathLst>
              <a:path h="7200900" w="12307770">
                <a:moveTo>
                  <a:pt x="0" y="0"/>
                </a:moveTo>
                <a:lnTo>
                  <a:pt x="12307770" y="0"/>
                </a:lnTo>
                <a:lnTo>
                  <a:pt x="1230777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62053" y="4294476"/>
            <a:ext cx="10501742" cy="136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28"/>
              </a:lnSpc>
            </a:pPr>
            <a:r>
              <a:rPr lang="en-US" sz="88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A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46806" y="1006608"/>
            <a:ext cx="47625" cy="8420325"/>
            <a:chOff x="0" y="0"/>
            <a:chExt cx="12543" cy="22176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2217699"/>
            </a:xfrm>
            <a:custGeom>
              <a:avLst/>
              <a:gdLst/>
              <a:ahLst/>
              <a:cxnLst/>
              <a:rect r="r" b="b" t="t" l="l"/>
              <a:pathLst>
                <a:path h="2217699" w="12543">
                  <a:moveTo>
                    <a:pt x="0" y="0"/>
                  </a:moveTo>
                  <a:lnTo>
                    <a:pt x="12543" y="0"/>
                  </a:lnTo>
                  <a:lnTo>
                    <a:pt x="12543" y="2217699"/>
                  </a:lnTo>
                  <a:lnTo>
                    <a:pt x="0" y="2217699"/>
                  </a:lnTo>
                  <a:close/>
                </a:path>
              </a:pathLst>
            </a:custGeom>
            <a:solidFill>
              <a:srgbClr val="7DA0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543" cy="2265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20253" y="1812261"/>
            <a:ext cx="12530126" cy="1543050"/>
            <a:chOff x="0" y="0"/>
            <a:chExt cx="16706835" cy="205740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6706835" cy="2057400"/>
              <a:chOff x="0" y="0"/>
              <a:chExt cx="3300115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300116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300116">
                    <a:moveTo>
                      <a:pt x="3096915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3096915" y="406400"/>
                    </a:lnTo>
                    <a:lnTo>
                      <a:pt x="3300116" y="203200"/>
                    </a:lnTo>
                    <a:lnTo>
                      <a:pt x="3096915" y="0"/>
                    </a:lnTo>
                    <a:close/>
                  </a:path>
                </a:pathLst>
              </a:custGeom>
              <a:solidFill>
                <a:srgbClr val="05265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3185815" cy="454025"/>
              </a:xfrm>
              <a:prstGeom prst="rect">
                <a:avLst/>
              </a:prstGeom>
            </p:spPr>
            <p:txBody>
              <a:bodyPr anchor="ctr" rtlCol="false" tIns="63500" lIns="63500" bIns="63500" rIns="635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356351" y="768985"/>
              <a:ext cx="15221329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Trocchi"/>
                  <a:ea typeface="Trocchi"/>
                  <a:cs typeface="Trocchi"/>
                  <a:sym typeface="Trocchi"/>
                </a:rPr>
                <a:t>Did you know that back pain affects over 80% of people at some point in their lives?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820253" y="4187553"/>
            <a:ext cx="12530126" cy="1543050"/>
            <a:chOff x="0" y="0"/>
            <a:chExt cx="16706835" cy="205740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6706835" cy="2057400"/>
              <a:chOff x="0" y="0"/>
              <a:chExt cx="3300115" cy="4064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300116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300116">
                    <a:moveTo>
                      <a:pt x="3096915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3096915" y="406400"/>
                    </a:lnTo>
                    <a:lnTo>
                      <a:pt x="3300116" y="203200"/>
                    </a:lnTo>
                    <a:lnTo>
                      <a:pt x="3096915" y="0"/>
                    </a:lnTo>
                    <a:close/>
                  </a:path>
                </a:pathLst>
              </a:custGeom>
              <a:solidFill>
                <a:srgbClr val="052659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3185815" cy="454025"/>
              </a:xfrm>
              <a:prstGeom prst="rect">
                <a:avLst/>
              </a:prstGeom>
            </p:spPr>
            <p:txBody>
              <a:bodyPr anchor="ctr" rtlCol="false" tIns="63500" lIns="63500" bIns="63500" rIns="635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56351" y="612146"/>
              <a:ext cx="14939814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Trocchi"/>
                  <a:ea typeface="Trocchi"/>
                  <a:cs typeface="Trocchi"/>
                  <a:sym typeface="Trocchi"/>
                </a:rPr>
                <a:t>Office workers, students, and athletes experience muscle strain due to prolonged 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Trocchi"/>
                  <a:ea typeface="Trocchi"/>
                  <a:cs typeface="Trocchi"/>
                  <a:sym typeface="Trocchi"/>
                </a:rPr>
                <a:t>poor posture.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820253" y="7014992"/>
            <a:ext cx="12530126" cy="1543050"/>
            <a:chOff x="0" y="0"/>
            <a:chExt cx="16706835" cy="205740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6706835" cy="2057400"/>
              <a:chOff x="0" y="0"/>
              <a:chExt cx="3300115" cy="4064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300116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300116">
                    <a:moveTo>
                      <a:pt x="3096915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3096915" y="406400"/>
                    </a:lnTo>
                    <a:lnTo>
                      <a:pt x="3300116" y="203200"/>
                    </a:lnTo>
                    <a:lnTo>
                      <a:pt x="3096915" y="0"/>
                    </a:lnTo>
                    <a:close/>
                  </a:path>
                </a:pathLst>
              </a:custGeom>
              <a:solidFill>
                <a:srgbClr val="052659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3185815" cy="454025"/>
              </a:xfrm>
              <a:prstGeom prst="rect">
                <a:avLst/>
              </a:prstGeom>
            </p:spPr>
            <p:txBody>
              <a:bodyPr anchor="ctr" rtlCol="false" tIns="63500" lIns="63500" bIns="63500" rIns="635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356351" y="521335"/>
              <a:ext cx="14807238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Trocchi"/>
                  <a:ea typeface="Trocchi"/>
                  <a:cs typeface="Trocchi"/>
                  <a:sym typeface="Trocchi"/>
                </a:rPr>
                <a:t>This common issue often goes unnoticed until it leads to serious musculoskeletal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Trocchi"/>
                  <a:ea typeface="Trocchi"/>
                  <a:cs typeface="Trocchi"/>
                  <a:sym typeface="Trocchi"/>
                </a:rPr>
                <a:t> disorders.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13446806" cy="10287000"/>
            <a:chOff x="0" y="0"/>
            <a:chExt cx="3541546" cy="27093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541546" cy="2709333"/>
            </a:xfrm>
            <a:custGeom>
              <a:avLst/>
              <a:gdLst/>
              <a:ahLst/>
              <a:cxnLst/>
              <a:rect r="r" b="b" t="t" l="l"/>
              <a:pathLst>
                <a:path h="2709333" w="3541546">
                  <a:moveTo>
                    <a:pt x="0" y="0"/>
                  </a:moveTo>
                  <a:lnTo>
                    <a:pt x="3541546" y="0"/>
                  </a:lnTo>
                  <a:lnTo>
                    <a:pt x="354154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A3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354154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1860525" y="2985975"/>
            <a:ext cx="1036003" cy="1126090"/>
          </a:xfrm>
          <a:custGeom>
            <a:avLst/>
            <a:gdLst/>
            <a:ahLst/>
            <a:cxnLst/>
            <a:rect r="r" b="b" t="t" l="l"/>
            <a:pathLst>
              <a:path h="1126090" w="1036003">
                <a:moveTo>
                  <a:pt x="0" y="0"/>
                </a:moveTo>
                <a:lnTo>
                  <a:pt x="1036003" y="0"/>
                </a:lnTo>
                <a:lnTo>
                  <a:pt x="1036003" y="1126090"/>
                </a:lnTo>
                <a:lnTo>
                  <a:pt x="0" y="1126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424597" y="4178028"/>
            <a:ext cx="3471931" cy="173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96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 </a:t>
            </a:r>
          </a:p>
          <a:p>
            <a:pPr algn="ctr">
              <a:lnSpc>
                <a:spcPts val="4479"/>
              </a:lnSpc>
            </a:p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A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1625" y="1006608"/>
            <a:ext cx="156686" cy="8420325"/>
            <a:chOff x="0" y="0"/>
            <a:chExt cx="41267" cy="22176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267" cy="2217699"/>
            </a:xfrm>
            <a:custGeom>
              <a:avLst/>
              <a:gdLst/>
              <a:ahLst/>
              <a:cxnLst/>
              <a:rect r="r" b="b" t="t" l="l"/>
              <a:pathLst>
                <a:path h="2217699" w="41267">
                  <a:moveTo>
                    <a:pt x="0" y="0"/>
                  </a:moveTo>
                  <a:lnTo>
                    <a:pt x="41267" y="0"/>
                  </a:lnTo>
                  <a:lnTo>
                    <a:pt x="41267" y="2217699"/>
                  </a:lnTo>
                  <a:lnTo>
                    <a:pt x="0" y="2217699"/>
                  </a:lnTo>
                  <a:close/>
                </a:path>
              </a:pathLst>
            </a:custGeom>
            <a:solidFill>
              <a:srgbClr val="7DA0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267" cy="2265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98311" y="1700612"/>
            <a:ext cx="12530126" cy="1543050"/>
            <a:chOff x="0" y="0"/>
            <a:chExt cx="16706835" cy="205740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6706835" cy="2057400"/>
              <a:chOff x="0" y="0"/>
              <a:chExt cx="3300115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300116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300116">
                    <a:moveTo>
                      <a:pt x="3096915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3096915" y="406400"/>
                    </a:lnTo>
                    <a:lnTo>
                      <a:pt x="3300116" y="203200"/>
                    </a:lnTo>
                    <a:lnTo>
                      <a:pt x="3096915" y="0"/>
                    </a:lnTo>
                    <a:close/>
                  </a:path>
                </a:pathLst>
              </a:custGeom>
              <a:solidFill>
                <a:srgbClr val="05265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3185815" cy="463550"/>
              </a:xfrm>
              <a:prstGeom prst="rect">
                <a:avLst/>
              </a:prstGeom>
            </p:spPr>
            <p:txBody>
              <a:bodyPr anchor="ctr" rtlCol="false" tIns="63500" lIns="63500" bIns="63500" rIns="635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356351" y="759460"/>
              <a:ext cx="15221329" cy="4813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Did you know that back pain affects over 80% of people at some point in their lives?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6358454" y="4377137"/>
            <a:ext cx="12530126" cy="1543050"/>
            <a:chOff x="0" y="0"/>
            <a:chExt cx="16706835" cy="205740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6706835" cy="2057400"/>
              <a:chOff x="0" y="0"/>
              <a:chExt cx="3300115" cy="4064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300116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300116">
                    <a:moveTo>
                      <a:pt x="3096915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3096915" y="406400"/>
                    </a:lnTo>
                    <a:lnTo>
                      <a:pt x="3300116" y="203200"/>
                    </a:lnTo>
                    <a:lnTo>
                      <a:pt x="3096915" y="0"/>
                    </a:lnTo>
                    <a:close/>
                  </a:path>
                </a:pathLst>
              </a:custGeom>
              <a:solidFill>
                <a:srgbClr val="052659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3185815" cy="454025"/>
              </a:xfrm>
              <a:prstGeom prst="rect">
                <a:avLst/>
              </a:prstGeom>
            </p:spPr>
            <p:txBody>
              <a:bodyPr anchor="ctr" rtlCol="false" tIns="63500" lIns="63500" bIns="63500" rIns="635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56351" y="612146"/>
              <a:ext cx="14939814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Trocchi"/>
                  <a:ea typeface="Trocchi"/>
                  <a:cs typeface="Trocchi"/>
                  <a:sym typeface="Trocchi"/>
                </a:rPr>
                <a:t>Office workers, students, and athletes experience muscle strain due to prolonged 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Trocchi"/>
                  <a:ea typeface="Trocchi"/>
                  <a:cs typeface="Trocchi"/>
                  <a:sym typeface="Trocchi"/>
                </a:rPr>
                <a:t>poor posture.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6358454" y="7057150"/>
            <a:ext cx="12530126" cy="1543050"/>
            <a:chOff x="0" y="0"/>
            <a:chExt cx="16706835" cy="205740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6706835" cy="2057400"/>
              <a:chOff x="0" y="0"/>
              <a:chExt cx="3300115" cy="4064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300116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300116">
                    <a:moveTo>
                      <a:pt x="3096915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3096915" y="406400"/>
                    </a:lnTo>
                    <a:lnTo>
                      <a:pt x="3300116" y="203200"/>
                    </a:lnTo>
                    <a:lnTo>
                      <a:pt x="3096915" y="0"/>
                    </a:lnTo>
                    <a:close/>
                  </a:path>
                </a:pathLst>
              </a:custGeom>
              <a:solidFill>
                <a:srgbClr val="052659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3185815" cy="454025"/>
              </a:xfrm>
              <a:prstGeom prst="rect">
                <a:avLst/>
              </a:prstGeom>
            </p:spPr>
            <p:txBody>
              <a:bodyPr anchor="ctr" rtlCol="false" tIns="63500" lIns="63500" bIns="63500" rIns="635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356351" y="521335"/>
              <a:ext cx="14807238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Trocchi"/>
                  <a:ea typeface="Trocchi"/>
                  <a:cs typeface="Trocchi"/>
                  <a:sym typeface="Trocchi"/>
                </a:rPr>
                <a:t>This common issue often goes unnoticed until it leads to serious musculoskeletal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Trocchi"/>
                  <a:ea typeface="Trocchi"/>
                  <a:cs typeface="Trocchi"/>
                  <a:sym typeface="Trocchi"/>
                </a:rPr>
                <a:t> disorders.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8305182" y="0"/>
            <a:ext cx="13446806" cy="10287000"/>
            <a:chOff x="0" y="0"/>
            <a:chExt cx="3541546" cy="27093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541546" cy="2709333"/>
            </a:xfrm>
            <a:custGeom>
              <a:avLst/>
              <a:gdLst/>
              <a:ahLst/>
              <a:cxnLst/>
              <a:rect r="r" b="b" t="t" l="l"/>
              <a:pathLst>
                <a:path h="2709333" w="3541546">
                  <a:moveTo>
                    <a:pt x="0" y="0"/>
                  </a:moveTo>
                  <a:lnTo>
                    <a:pt x="3541546" y="0"/>
                  </a:lnTo>
                  <a:lnTo>
                    <a:pt x="354154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A3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354154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555343" y="2985975"/>
            <a:ext cx="1036003" cy="1126090"/>
          </a:xfrm>
          <a:custGeom>
            <a:avLst/>
            <a:gdLst/>
            <a:ahLst/>
            <a:cxnLst/>
            <a:rect r="r" b="b" t="t" l="l"/>
            <a:pathLst>
              <a:path h="1126090" w="1036003">
                <a:moveTo>
                  <a:pt x="0" y="0"/>
                </a:moveTo>
                <a:lnTo>
                  <a:pt x="1036003" y="0"/>
                </a:lnTo>
                <a:lnTo>
                  <a:pt x="1036003" y="1126090"/>
                </a:lnTo>
                <a:lnTo>
                  <a:pt x="0" y="1126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119415" y="4178028"/>
            <a:ext cx="3471931" cy="173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96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 </a:t>
            </a:r>
          </a:p>
          <a:p>
            <a:pPr algn="ctr">
              <a:lnSpc>
                <a:spcPts val="4479"/>
              </a:lnSpc>
            </a:p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A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1625" y="1006608"/>
            <a:ext cx="156686" cy="8420325"/>
            <a:chOff x="0" y="0"/>
            <a:chExt cx="41267" cy="22176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267" cy="2217699"/>
            </a:xfrm>
            <a:custGeom>
              <a:avLst/>
              <a:gdLst/>
              <a:ahLst/>
              <a:cxnLst/>
              <a:rect r="r" b="b" t="t" l="l"/>
              <a:pathLst>
                <a:path h="2217699" w="41267">
                  <a:moveTo>
                    <a:pt x="0" y="0"/>
                  </a:moveTo>
                  <a:lnTo>
                    <a:pt x="41267" y="0"/>
                  </a:lnTo>
                  <a:lnTo>
                    <a:pt x="41267" y="2217699"/>
                  </a:lnTo>
                  <a:lnTo>
                    <a:pt x="0" y="2217699"/>
                  </a:lnTo>
                  <a:close/>
                </a:path>
              </a:pathLst>
            </a:custGeom>
            <a:solidFill>
              <a:srgbClr val="7DA0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267" cy="2265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98311" y="1700612"/>
            <a:ext cx="12530126" cy="1543050"/>
            <a:chOff x="0" y="0"/>
            <a:chExt cx="16706835" cy="205740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6706835" cy="2057400"/>
              <a:chOff x="0" y="0"/>
              <a:chExt cx="3300115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300116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300116">
                    <a:moveTo>
                      <a:pt x="3096915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3096915" y="406400"/>
                    </a:lnTo>
                    <a:lnTo>
                      <a:pt x="3300116" y="203200"/>
                    </a:lnTo>
                    <a:lnTo>
                      <a:pt x="3096915" y="0"/>
                    </a:lnTo>
                    <a:close/>
                  </a:path>
                </a:pathLst>
              </a:custGeom>
              <a:solidFill>
                <a:srgbClr val="05265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3185815" cy="463550"/>
              </a:xfrm>
              <a:prstGeom prst="rect">
                <a:avLst/>
              </a:prstGeom>
            </p:spPr>
            <p:txBody>
              <a:bodyPr anchor="ctr" rtlCol="false" tIns="63500" lIns="63500" bIns="63500" rIns="635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356351" y="759460"/>
              <a:ext cx="15221329" cy="4813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Did you know that back pain affects over 80% of people at some point in their lives?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298311" y="4365671"/>
            <a:ext cx="12530126" cy="1543050"/>
            <a:chOff x="0" y="0"/>
            <a:chExt cx="16706835" cy="205740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6706835" cy="2057400"/>
              <a:chOff x="0" y="0"/>
              <a:chExt cx="3300115" cy="4064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300116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300116">
                    <a:moveTo>
                      <a:pt x="3096915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3096915" y="406400"/>
                    </a:lnTo>
                    <a:lnTo>
                      <a:pt x="3300116" y="203200"/>
                    </a:lnTo>
                    <a:lnTo>
                      <a:pt x="3096915" y="0"/>
                    </a:lnTo>
                    <a:close/>
                  </a:path>
                </a:pathLst>
              </a:custGeom>
              <a:solidFill>
                <a:srgbClr val="052659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3185815" cy="454025"/>
              </a:xfrm>
              <a:prstGeom prst="rect">
                <a:avLst/>
              </a:prstGeom>
            </p:spPr>
            <p:txBody>
              <a:bodyPr anchor="ctr" rtlCol="false" tIns="63500" lIns="63500" bIns="63500" rIns="635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56351" y="612146"/>
              <a:ext cx="14939814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Trocchi"/>
                  <a:ea typeface="Trocchi"/>
                  <a:cs typeface="Trocchi"/>
                  <a:sym typeface="Trocchi"/>
                </a:rPr>
                <a:t>Office workers, students, and athletes experience muscle strain due to prolonged 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Trocchi"/>
                  <a:ea typeface="Trocchi"/>
                  <a:cs typeface="Trocchi"/>
                  <a:sym typeface="Trocchi"/>
                </a:rPr>
                <a:t>poor posture.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6358454" y="7057150"/>
            <a:ext cx="12530126" cy="1543050"/>
            <a:chOff x="0" y="0"/>
            <a:chExt cx="16706835" cy="205740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6706835" cy="2057400"/>
              <a:chOff x="0" y="0"/>
              <a:chExt cx="3300115" cy="4064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300116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300116">
                    <a:moveTo>
                      <a:pt x="3096915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3096915" y="406400"/>
                    </a:lnTo>
                    <a:lnTo>
                      <a:pt x="3300116" y="203200"/>
                    </a:lnTo>
                    <a:lnTo>
                      <a:pt x="3096915" y="0"/>
                    </a:lnTo>
                    <a:close/>
                  </a:path>
                </a:pathLst>
              </a:custGeom>
              <a:solidFill>
                <a:srgbClr val="052659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3185815" cy="454025"/>
              </a:xfrm>
              <a:prstGeom prst="rect">
                <a:avLst/>
              </a:prstGeom>
            </p:spPr>
            <p:txBody>
              <a:bodyPr anchor="ctr" rtlCol="false" tIns="63500" lIns="63500" bIns="63500" rIns="635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356351" y="521335"/>
              <a:ext cx="14807238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Trocchi"/>
                  <a:ea typeface="Trocchi"/>
                  <a:cs typeface="Trocchi"/>
                  <a:sym typeface="Trocchi"/>
                </a:rPr>
                <a:t>This common issue often goes unnoticed until it leads to serious musculoskeletal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Trocchi"/>
                  <a:ea typeface="Trocchi"/>
                  <a:cs typeface="Trocchi"/>
                  <a:sym typeface="Trocchi"/>
                </a:rPr>
                <a:t> disorders.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8305182" y="0"/>
            <a:ext cx="13446806" cy="10287000"/>
            <a:chOff x="0" y="0"/>
            <a:chExt cx="3541546" cy="27093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541546" cy="2709333"/>
            </a:xfrm>
            <a:custGeom>
              <a:avLst/>
              <a:gdLst/>
              <a:ahLst/>
              <a:cxnLst/>
              <a:rect r="r" b="b" t="t" l="l"/>
              <a:pathLst>
                <a:path h="2709333" w="3541546">
                  <a:moveTo>
                    <a:pt x="0" y="0"/>
                  </a:moveTo>
                  <a:lnTo>
                    <a:pt x="3541546" y="0"/>
                  </a:lnTo>
                  <a:lnTo>
                    <a:pt x="354154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A3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354154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555343" y="2985975"/>
            <a:ext cx="1036003" cy="1126090"/>
          </a:xfrm>
          <a:custGeom>
            <a:avLst/>
            <a:gdLst/>
            <a:ahLst/>
            <a:cxnLst/>
            <a:rect r="r" b="b" t="t" l="l"/>
            <a:pathLst>
              <a:path h="1126090" w="1036003">
                <a:moveTo>
                  <a:pt x="0" y="0"/>
                </a:moveTo>
                <a:lnTo>
                  <a:pt x="1036003" y="0"/>
                </a:lnTo>
                <a:lnTo>
                  <a:pt x="1036003" y="1126090"/>
                </a:lnTo>
                <a:lnTo>
                  <a:pt x="0" y="1126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119415" y="4178028"/>
            <a:ext cx="3471931" cy="173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96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 </a:t>
            </a:r>
          </a:p>
          <a:p>
            <a:pPr algn="ctr">
              <a:lnSpc>
                <a:spcPts val="4479"/>
              </a:lnSpc>
            </a:p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A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1625" y="1006608"/>
            <a:ext cx="156686" cy="8420325"/>
            <a:chOff x="0" y="0"/>
            <a:chExt cx="41267" cy="22176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267" cy="2217699"/>
            </a:xfrm>
            <a:custGeom>
              <a:avLst/>
              <a:gdLst/>
              <a:ahLst/>
              <a:cxnLst/>
              <a:rect r="r" b="b" t="t" l="l"/>
              <a:pathLst>
                <a:path h="2217699" w="41267">
                  <a:moveTo>
                    <a:pt x="0" y="0"/>
                  </a:moveTo>
                  <a:lnTo>
                    <a:pt x="41267" y="0"/>
                  </a:lnTo>
                  <a:lnTo>
                    <a:pt x="41267" y="2217699"/>
                  </a:lnTo>
                  <a:lnTo>
                    <a:pt x="0" y="2217699"/>
                  </a:lnTo>
                  <a:close/>
                </a:path>
              </a:pathLst>
            </a:custGeom>
            <a:solidFill>
              <a:srgbClr val="7DA0C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267" cy="2265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98311" y="1700612"/>
            <a:ext cx="12530126" cy="1543050"/>
            <a:chOff x="0" y="0"/>
            <a:chExt cx="16706835" cy="205740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6706835" cy="2057400"/>
              <a:chOff x="0" y="0"/>
              <a:chExt cx="3300115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300116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300116">
                    <a:moveTo>
                      <a:pt x="3096915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3096915" y="406400"/>
                    </a:lnTo>
                    <a:lnTo>
                      <a:pt x="3300116" y="203200"/>
                    </a:lnTo>
                    <a:lnTo>
                      <a:pt x="3096915" y="0"/>
                    </a:lnTo>
                    <a:close/>
                  </a:path>
                </a:pathLst>
              </a:custGeom>
              <a:solidFill>
                <a:srgbClr val="05265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3185815" cy="463550"/>
              </a:xfrm>
              <a:prstGeom prst="rect">
                <a:avLst/>
              </a:prstGeom>
            </p:spPr>
            <p:txBody>
              <a:bodyPr anchor="ctr" rtlCol="false" tIns="63500" lIns="63500" bIns="63500" rIns="635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356351" y="759460"/>
              <a:ext cx="15221329" cy="4813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Did you know that back pain affects over 80% of people at some point in their lives?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298311" y="4365671"/>
            <a:ext cx="12530126" cy="1543050"/>
            <a:chOff x="0" y="0"/>
            <a:chExt cx="16706835" cy="205740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6706835" cy="2057400"/>
              <a:chOff x="0" y="0"/>
              <a:chExt cx="3300115" cy="4064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300116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300116">
                    <a:moveTo>
                      <a:pt x="3096915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3096915" y="406400"/>
                    </a:lnTo>
                    <a:lnTo>
                      <a:pt x="3300116" y="203200"/>
                    </a:lnTo>
                    <a:lnTo>
                      <a:pt x="3096915" y="0"/>
                    </a:lnTo>
                    <a:close/>
                  </a:path>
                </a:pathLst>
              </a:custGeom>
              <a:solidFill>
                <a:srgbClr val="052659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3185815" cy="454025"/>
              </a:xfrm>
              <a:prstGeom prst="rect">
                <a:avLst/>
              </a:prstGeom>
            </p:spPr>
            <p:txBody>
              <a:bodyPr anchor="ctr" rtlCol="false" tIns="63500" lIns="63500" bIns="63500" rIns="635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56351" y="612146"/>
              <a:ext cx="14939814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Trocchi"/>
                  <a:ea typeface="Trocchi"/>
                  <a:cs typeface="Trocchi"/>
                  <a:sym typeface="Trocchi"/>
                </a:rPr>
                <a:t>Office workers, students, and athletes experience muscle strain due to prolonged 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Trocchi"/>
                  <a:ea typeface="Trocchi"/>
                  <a:cs typeface="Trocchi"/>
                  <a:sym typeface="Trocchi"/>
                </a:rPr>
                <a:t>poor posture.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298311" y="7032671"/>
            <a:ext cx="12530126" cy="1543050"/>
            <a:chOff x="0" y="0"/>
            <a:chExt cx="16706835" cy="205740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6706835" cy="2057400"/>
              <a:chOff x="0" y="0"/>
              <a:chExt cx="3300115" cy="4064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300116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3300116">
                    <a:moveTo>
                      <a:pt x="3096915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3096915" y="406400"/>
                    </a:lnTo>
                    <a:lnTo>
                      <a:pt x="3300116" y="203200"/>
                    </a:lnTo>
                    <a:lnTo>
                      <a:pt x="3096915" y="0"/>
                    </a:lnTo>
                    <a:close/>
                  </a:path>
                </a:pathLst>
              </a:custGeom>
              <a:solidFill>
                <a:srgbClr val="052659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3185815" cy="454025"/>
              </a:xfrm>
              <a:prstGeom prst="rect">
                <a:avLst/>
              </a:prstGeom>
            </p:spPr>
            <p:txBody>
              <a:bodyPr anchor="ctr" rtlCol="false" tIns="63500" lIns="63500" bIns="63500" rIns="635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356351" y="521335"/>
              <a:ext cx="14807238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Trocchi"/>
                  <a:ea typeface="Trocchi"/>
                  <a:cs typeface="Trocchi"/>
                  <a:sym typeface="Trocchi"/>
                </a:rPr>
                <a:t>This common issue often goes unnoticed until it leads to serious musculoskeletal</a:t>
              </a:r>
            </a:p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Trocchi"/>
                  <a:ea typeface="Trocchi"/>
                  <a:cs typeface="Trocchi"/>
                  <a:sym typeface="Trocchi"/>
                </a:rPr>
                <a:t> disorders.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8305182" y="0"/>
            <a:ext cx="13446806" cy="10287000"/>
            <a:chOff x="0" y="0"/>
            <a:chExt cx="3541546" cy="27093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541546" cy="2709333"/>
            </a:xfrm>
            <a:custGeom>
              <a:avLst/>
              <a:gdLst/>
              <a:ahLst/>
              <a:cxnLst/>
              <a:rect r="r" b="b" t="t" l="l"/>
              <a:pathLst>
                <a:path h="2709333" w="3541546">
                  <a:moveTo>
                    <a:pt x="0" y="0"/>
                  </a:moveTo>
                  <a:lnTo>
                    <a:pt x="3541546" y="0"/>
                  </a:lnTo>
                  <a:lnTo>
                    <a:pt x="354154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A3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354154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555343" y="2985975"/>
            <a:ext cx="1036003" cy="1126090"/>
          </a:xfrm>
          <a:custGeom>
            <a:avLst/>
            <a:gdLst/>
            <a:ahLst/>
            <a:cxnLst/>
            <a:rect r="r" b="b" t="t" l="l"/>
            <a:pathLst>
              <a:path h="1126090" w="1036003">
                <a:moveTo>
                  <a:pt x="0" y="0"/>
                </a:moveTo>
                <a:lnTo>
                  <a:pt x="1036003" y="0"/>
                </a:lnTo>
                <a:lnTo>
                  <a:pt x="1036003" y="1126090"/>
                </a:lnTo>
                <a:lnTo>
                  <a:pt x="0" y="1126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119415" y="4178028"/>
            <a:ext cx="3471931" cy="1730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396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 </a:t>
            </a:r>
          </a:p>
          <a:p>
            <a:pPr algn="ctr">
              <a:lnSpc>
                <a:spcPts val="4479"/>
              </a:lnSpc>
            </a:pP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A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533968" y="0"/>
            <a:ext cx="17057223" cy="10287000"/>
            <a:chOff x="0" y="0"/>
            <a:chExt cx="22742964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0601248" cy="13716000"/>
              <a:chOff x="0" y="0"/>
              <a:chExt cx="4069382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9382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069382">
                    <a:moveTo>
                      <a:pt x="0" y="0"/>
                    </a:moveTo>
                    <a:lnTo>
                      <a:pt x="4069382" y="0"/>
                    </a:lnTo>
                    <a:lnTo>
                      <a:pt x="406938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1E2B4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069382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0061546" y="10646549"/>
              <a:ext cx="2681418" cy="1950675"/>
              <a:chOff x="0" y="0"/>
              <a:chExt cx="529663" cy="38531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29663" cy="385318"/>
              </a:xfrm>
              <a:custGeom>
                <a:avLst/>
                <a:gdLst/>
                <a:ahLst/>
                <a:cxnLst/>
                <a:rect r="r" b="b" t="t" l="l"/>
                <a:pathLst>
                  <a:path h="385318" w="529663">
                    <a:moveTo>
                      <a:pt x="192659" y="0"/>
                    </a:moveTo>
                    <a:lnTo>
                      <a:pt x="337004" y="0"/>
                    </a:lnTo>
                    <a:cubicBezTo>
                      <a:pt x="388100" y="0"/>
                      <a:pt x="437104" y="20298"/>
                      <a:pt x="473234" y="56429"/>
                    </a:cubicBezTo>
                    <a:cubicBezTo>
                      <a:pt x="509365" y="92559"/>
                      <a:pt x="529663" y="141563"/>
                      <a:pt x="529663" y="192659"/>
                    </a:cubicBezTo>
                    <a:lnTo>
                      <a:pt x="529663" y="192659"/>
                    </a:lnTo>
                    <a:cubicBezTo>
                      <a:pt x="529663" y="299062"/>
                      <a:pt x="443406" y="385318"/>
                      <a:pt x="337004" y="385318"/>
                    </a:cubicBezTo>
                    <a:lnTo>
                      <a:pt x="192659" y="385318"/>
                    </a:lnTo>
                    <a:cubicBezTo>
                      <a:pt x="86256" y="385318"/>
                      <a:pt x="0" y="299062"/>
                      <a:pt x="0" y="192659"/>
                    </a:cubicBezTo>
                    <a:lnTo>
                      <a:pt x="0" y="192659"/>
                    </a:lnTo>
                    <a:cubicBezTo>
                      <a:pt x="0" y="86256"/>
                      <a:pt x="86256" y="0"/>
                      <a:pt x="192659" y="0"/>
                    </a:cubicBezTo>
                    <a:close/>
                  </a:path>
                </a:pathLst>
              </a:custGeom>
              <a:solidFill>
                <a:srgbClr val="1E2B4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29663" cy="4329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-9628322" y="0"/>
            <a:ext cx="17251208" cy="10287000"/>
            <a:chOff x="0" y="0"/>
            <a:chExt cx="23001611" cy="137160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0826092" cy="13716000"/>
              <a:chOff x="0" y="0"/>
              <a:chExt cx="4113796" cy="270933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11379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113796">
                    <a:moveTo>
                      <a:pt x="0" y="0"/>
                    </a:moveTo>
                    <a:lnTo>
                      <a:pt x="4113796" y="0"/>
                    </a:lnTo>
                    <a:lnTo>
                      <a:pt x="411379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334663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4113796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0320193" y="7110950"/>
              <a:ext cx="2681418" cy="1950675"/>
              <a:chOff x="0" y="0"/>
              <a:chExt cx="529663" cy="38531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29663" cy="385318"/>
              </a:xfrm>
              <a:custGeom>
                <a:avLst/>
                <a:gdLst/>
                <a:ahLst/>
                <a:cxnLst/>
                <a:rect r="r" b="b" t="t" l="l"/>
                <a:pathLst>
                  <a:path h="385318" w="529663">
                    <a:moveTo>
                      <a:pt x="192659" y="0"/>
                    </a:moveTo>
                    <a:lnTo>
                      <a:pt x="337004" y="0"/>
                    </a:lnTo>
                    <a:cubicBezTo>
                      <a:pt x="388100" y="0"/>
                      <a:pt x="437104" y="20298"/>
                      <a:pt x="473234" y="56429"/>
                    </a:cubicBezTo>
                    <a:cubicBezTo>
                      <a:pt x="509365" y="92559"/>
                      <a:pt x="529663" y="141563"/>
                      <a:pt x="529663" y="192659"/>
                    </a:cubicBezTo>
                    <a:lnTo>
                      <a:pt x="529663" y="192659"/>
                    </a:lnTo>
                    <a:cubicBezTo>
                      <a:pt x="529663" y="299062"/>
                      <a:pt x="443406" y="385318"/>
                      <a:pt x="337004" y="385318"/>
                    </a:cubicBezTo>
                    <a:lnTo>
                      <a:pt x="192659" y="385318"/>
                    </a:lnTo>
                    <a:cubicBezTo>
                      <a:pt x="86256" y="385318"/>
                      <a:pt x="0" y="299062"/>
                      <a:pt x="0" y="192659"/>
                    </a:cubicBezTo>
                    <a:lnTo>
                      <a:pt x="0" y="192659"/>
                    </a:lnTo>
                    <a:cubicBezTo>
                      <a:pt x="0" y="86256"/>
                      <a:pt x="86256" y="0"/>
                      <a:pt x="192659" y="0"/>
                    </a:cubicBezTo>
                    <a:close/>
                  </a:path>
                </a:pathLst>
              </a:custGeom>
              <a:solidFill>
                <a:srgbClr val="334663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529663" cy="4329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-11689231" y="0"/>
            <a:ext cx="17301054" cy="10287000"/>
            <a:chOff x="0" y="0"/>
            <a:chExt cx="23068072" cy="1371600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20826092" cy="13716000"/>
              <a:chOff x="0" y="0"/>
              <a:chExt cx="4113796" cy="270933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11379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113796">
                    <a:moveTo>
                      <a:pt x="0" y="0"/>
                    </a:moveTo>
                    <a:lnTo>
                      <a:pt x="4113796" y="0"/>
                    </a:lnTo>
                    <a:lnTo>
                      <a:pt x="411379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4B6387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4113796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20386654" y="4082015"/>
              <a:ext cx="2681418" cy="1950675"/>
              <a:chOff x="0" y="0"/>
              <a:chExt cx="529663" cy="38531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29663" cy="385318"/>
              </a:xfrm>
              <a:custGeom>
                <a:avLst/>
                <a:gdLst/>
                <a:ahLst/>
                <a:cxnLst/>
                <a:rect r="r" b="b" t="t" l="l"/>
                <a:pathLst>
                  <a:path h="385318" w="529663">
                    <a:moveTo>
                      <a:pt x="192659" y="0"/>
                    </a:moveTo>
                    <a:lnTo>
                      <a:pt x="337004" y="0"/>
                    </a:lnTo>
                    <a:cubicBezTo>
                      <a:pt x="388100" y="0"/>
                      <a:pt x="437104" y="20298"/>
                      <a:pt x="473234" y="56429"/>
                    </a:cubicBezTo>
                    <a:cubicBezTo>
                      <a:pt x="509365" y="92559"/>
                      <a:pt x="529663" y="141563"/>
                      <a:pt x="529663" y="192659"/>
                    </a:cubicBezTo>
                    <a:lnTo>
                      <a:pt x="529663" y="192659"/>
                    </a:lnTo>
                    <a:cubicBezTo>
                      <a:pt x="529663" y="299062"/>
                      <a:pt x="443406" y="385318"/>
                      <a:pt x="337004" y="385318"/>
                    </a:cubicBezTo>
                    <a:lnTo>
                      <a:pt x="192659" y="385318"/>
                    </a:lnTo>
                    <a:cubicBezTo>
                      <a:pt x="86256" y="385318"/>
                      <a:pt x="0" y="299062"/>
                      <a:pt x="0" y="192659"/>
                    </a:cubicBezTo>
                    <a:lnTo>
                      <a:pt x="0" y="192659"/>
                    </a:lnTo>
                    <a:cubicBezTo>
                      <a:pt x="0" y="86256"/>
                      <a:pt x="86256" y="0"/>
                      <a:pt x="192659" y="0"/>
                    </a:cubicBezTo>
                    <a:close/>
                  </a:path>
                </a:pathLst>
              </a:custGeom>
              <a:solidFill>
                <a:srgbClr val="4B6387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529663" cy="4329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0">
            <a:off x="-13771220" y="0"/>
            <a:ext cx="17237817" cy="10287000"/>
            <a:chOff x="0" y="0"/>
            <a:chExt cx="22983756" cy="13716000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20826092" cy="13716000"/>
              <a:chOff x="0" y="0"/>
              <a:chExt cx="4113796" cy="2709333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411379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113796">
                    <a:moveTo>
                      <a:pt x="0" y="0"/>
                    </a:moveTo>
                    <a:lnTo>
                      <a:pt x="4113796" y="0"/>
                    </a:lnTo>
                    <a:lnTo>
                      <a:pt x="411379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6582AA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4113796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20302338" y="1109291"/>
              <a:ext cx="2681418" cy="1950675"/>
              <a:chOff x="0" y="0"/>
              <a:chExt cx="529663" cy="385318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29663" cy="385318"/>
              </a:xfrm>
              <a:custGeom>
                <a:avLst/>
                <a:gdLst/>
                <a:ahLst/>
                <a:cxnLst/>
                <a:rect r="r" b="b" t="t" l="l"/>
                <a:pathLst>
                  <a:path h="385318" w="529663">
                    <a:moveTo>
                      <a:pt x="192659" y="0"/>
                    </a:moveTo>
                    <a:lnTo>
                      <a:pt x="337004" y="0"/>
                    </a:lnTo>
                    <a:cubicBezTo>
                      <a:pt x="388100" y="0"/>
                      <a:pt x="437104" y="20298"/>
                      <a:pt x="473234" y="56429"/>
                    </a:cubicBezTo>
                    <a:cubicBezTo>
                      <a:pt x="509365" y="92559"/>
                      <a:pt x="529663" y="141563"/>
                      <a:pt x="529663" y="192659"/>
                    </a:cubicBezTo>
                    <a:lnTo>
                      <a:pt x="529663" y="192659"/>
                    </a:lnTo>
                    <a:cubicBezTo>
                      <a:pt x="529663" y="299062"/>
                      <a:pt x="443406" y="385318"/>
                      <a:pt x="337004" y="385318"/>
                    </a:cubicBezTo>
                    <a:lnTo>
                      <a:pt x="192659" y="385318"/>
                    </a:lnTo>
                    <a:cubicBezTo>
                      <a:pt x="86256" y="385318"/>
                      <a:pt x="0" y="299062"/>
                      <a:pt x="0" y="192659"/>
                    </a:cubicBezTo>
                    <a:lnTo>
                      <a:pt x="0" y="192659"/>
                    </a:lnTo>
                    <a:cubicBezTo>
                      <a:pt x="0" y="86256"/>
                      <a:pt x="86256" y="0"/>
                      <a:pt x="192659" y="0"/>
                    </a:cubicBezTo>
                    <a:close/>
                  </a:path>
                </a:pathLst>
              </a:custGeom>
              <a:solidFill>
                <a:srgbClr val="6582AA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529663" cy="4329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</p:grpSp>
      <p:sp>
        <p:nvSpPr>
          <p:cNvPr name="Freeform 30" id="30"/>
          <p:cNvSpPr/>
          <p:nvPr/>
        </p:nvSpPr>
        <p:spPr>
          <a:xfrm flipH="false" flipV="false" rot="0">
            <a:off x="8063234" y="8203202"/>
            <a:ext cx="1080766" cy="1055098"/>
          </a:xfrm>
          <a:custGeom>
            <a:avLst/>
            <a:gdLst/>
            <a:ahLst/>
            <a:cxnLst/>
            <a:rect r="r" b="b" t="t" l="l"/>
            <a:pathLst>
              <a:path h="1055098" w="1080766">
                <a:moveTo>
                  <a:pt x="0" y="0"/>
                </a:moveTo>
                <a:lnTo>
                  <a:pt x="1080766" y="0"/>
                </a:lnTo>
                <a:lnTo>
                  <a:pt x="1080766" y="1055098"/>
                </a:lnTo>
                <a:lnTo>
                  <a:pt x="0" y="1055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222355" y="5552360"/>
            <a:ext cx="976634" cy="976634"/>
          </a:xfrm>
          <a:custGeom>
            <a:avLst/>
            <a:gdLst/>
            <a:ahLst/>
            <a:cxnLst/>
            <a:rect r="r" b="b" t="t" l="l"/>
            <a:pathLst>
              <a:path h="976634" w="976634">
                <a:moveTo>
                  <a:pt x="0" y="0"/>
                </a:moveTo>
                <a:lnTo>
                  <a:pt x="976634" y="0"/>
                </a:lnTo>
                <a:lnTo>
                  <a:pt x="976634" y="976633"/>
                </a:lnTo>
                <a:lnTo>
                  <a:pt x="0" y="976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4218965" y="3212575"/>
            <a:ext cx="881336" cy="1066670"/>
          </a:xfrm>
          <a:custGeom>
            <a:avLst/>
            <a:gdLst/>
            <a:ahLst/>
            <a:cxnLst/>
            <a:rect r="r" b="b" t="t" l="l"/>
            <a:pathLst>
              <a:path h="1066670" w="881336">
                <a:moveTo>
                  <a:pt x="0" y="0"/>
                </a:moveTo>
                <a:lnTo>
                  <a:pt x="881335" y="0"/>
                </a:lnTo>
                <a:lnTo>
                  <a:pt x="881335" y="1066669"/>
                </a:lnTo>
                <a:lnTo>
                  <a:pt x="0" y="1066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943052" y="1028700"/>
            <a:ext cx="1065726" cy="1107248"/>
          </a:xfrm>
          <a:custGeom>
            <a:avLst/>
            <a:gdLst/>
            <a:ahLst/>
            <a:cxnLst/>
            <a:rect r="r" b="b" t="t" l="l"/>
            <a:pathLst>
              <a:path h="1107248" w="1065726">
                <a:moveTo>
                  <a:pt x="0" y="0"/>
                </a:moveTo>
                <a:lnTo>
                  <a:pt x="1065726" y="0"/>
                </a:lnTo>
                <a:lnTo>
                  <a:pt x="1065726" y="1107248"/>
                </a:lnTo>
                <a:lnTo>
                  <a:pt x="0" y="11072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1914905" y="-80757"/>
            <a:ext cx="8063811" cy="10367757"/>
          </a:xfrm>
          <a:custGeom>
            <a:avLst/>
            <a:gdLst/>
            <a:ahLst/>
            <a:cxnLst/>
            <a:rect r="r" b="b" t="t" l="l"/>
            <a:pathLst>
              <a:path h="10367757" w="8063811">
                <a:moveTo>
                  <a:pt x="0" y="0"/>
                </a:moveTo>
                <a:lnTo>
                  <a:pt x="8063811" y="0"/>
                </a:lnTo>
                <a:lnTo>
                  <a:pt x="8063811" y="10367757"/>
                </a:lnTo>
                <a:lnTo>
                  <a:pt x="0" y="103677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A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3947" y="0"/>
            <a:ext cx="17057223" cy="10287000"/>
            <a:chOff x="0" y="0"/>
            <a:chExt cx="22742964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0601248" cy="13716000"/>
              <a:chOff x="0" y="0"/>
              <a:chExt cx="4069382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9382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069382">
                    <a:moveTo>
                      <a:pt x="0" y="0"/>
                    </a:moveTo>
                    <a:lnTo>
                      <a:pt x="4069382" y="0"/>
                    </a:lnTo>
                    <a:lnTo>
                      <a:pt x="406938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1E2B4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069382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0061546" y="10646549"/>
              <a:ext cx="2681418" cy="1950675"/>
              <a:chOff x="0" y="0"/>
              <a:chExt cx="529663" cy="38531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29663" cy="385318"/>
              </a:xfrm>
              <a:custGeom>
                <a:avLst/>
                <a:gdLst/>
                <a:ahLst/>
                <a:cxnLst/>
                <a:rect r="r" b="b" t="t" l="l"/>
                <a:pathLst>
                  <a:path h="385318" w="529663">
                    <a:moveTo>
                      <a:pt x="192659" y="0"/>
                    </a:moveTo>
                    <a:lnTo>
                      <a:pt x="337004" y="0"/>
                    </a:lnTo>
                    <a:cubicBezTo>
                      <a:pt x="388100" y="0"/>
                      <a:pt x="437104" y="20298"/>
                      <a:pt x="473234" y="56429"/>
                    </a:cubicBezTo>
                    <a:cubicBezTo>
                      <a:pt x="509365" y="92559"/>
                      <a:pt x="529663" y="141563"/>
                      <a:pt x="529663" y="192659"/>
                    </a:cubicBezTo>
                    <a:lnTo>
                      <a:pt x="529663" y="192659"/>
                    </a:lnTo>
                    <a:cubicBezTo>
                      <a:pt x="529663" y="299062"/>
                      <a:pt x="443406" y="385318"/>
                      <a:pt x="337004" y="385318"/>
                    </a:cubicBezTo>
                    <a:lnTo>
                      <a:pt x="192659" y="385318"/>
                    </a:lnTo>
                    <a:cubicBezTo>
                      <a:pt x="86256" y="385318"/>
                      <a:pt x="0" y="299062"/>
                      <a:pt x="0" y="192659"/>
                    </a:cubicBezTo>
                    <a:lnTo>
                      <a:pt x="0" y="192659"/>
                    </a:lnTo>
                    <a:cubicBezTo>
                      <a:pt x="0" y="86256"/>
                      <a:pt x="86256" y="0"/>
                      <a:pt x="192659" y="0"/>
                    </a:cubicBezTo>
                    <a:close/>
                  </a:path>
                </a:pathLst>
              </a:custGeom>
              <a:solidFill>
                <a:srgbClr val="1E2B4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29663" cy="4329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-9628322" y="0"/>
            <a:ext cx="17251208" cy="10287000"/>
            <a:chOff x="0" y="0"/>
            <a:chExt cx="23001611" cy="137160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0826092" cy="13716000"/>
              <a:chOff x="0" y="0"/>
              <a:chExt cx="4113796" cy="270933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11379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113796">
                    <a:moveTo>
                      <a:pt x="0" y="0"/>
                    </a:moveTo>
                    <a:lnTo>
                      <a:pt x="4113796" y="0"/>
                    </a:lnTo>
                    <a:lnTo>
                      <a:pt x="411379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334663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4113796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0320193" y="7110950"/>
              <a:ext cx="2681418" cy="1950675"/>
              <a:chOff x="0" y="0"/>
              <a:chExt cx="529663" cy="38531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29663" cy="385318"/>
              </a:xfrm>
              <a:custGeom>
                <a:avLst/>
                <a:gdLst/>
                <a:ahLst/>
                <a:cxnLst/>
                <a:rect r="r" b="b" t="t" l="l"/>
                <a:pathLst>
                  <a:path h="385318" w="529663">
                    <a:moveTo>
                      <a:pt x="192659" y="0"/>
                    </a:moveTo>
                    <a:lnTo>
                      <a:pt x="337004" y="0"/>
                    </a:lnTo>
                    <a:cubicBezTo>
                      <a:pt x="388100" y="0"/>
                      <a:pt x="437104" y="20298"/>
                      <a:pt x="473234" y="56429"/>
                    </a:cubicBezTo>
                    <a:cubicBezTo>
                      <a:pt x="509365" y="92559"/>
                      <a:pt x="529663" y="141563"/>
                      <a:pt x="529663" y="192659"/>
                    </a:cubicBezTo>
                    <a:lnTo>
                      <a:pt x="529663" y="192659"/>
                    </a:lnTo>
                    <a:cubicBezTo>
                      <a:pt x="529663" y="299062"/>
                      <a:pt x="443406" y="385318"/>
                      <a:pt x="337004" y="385318"/>
                    </a:cubicBezTo>
                    <a:lnTo>
                      <a:pt x="192659" y="385318"/>
                    </a:lnTo>
                    <a:cubicBezTo>
                      <a:pt x="86256" y="385318"/>
                      <a:pt x="0" y="299062"/>
                      <a:pt x="0" y="192659"/>
                    </a:cubicBezTo>
                    <a:lnTo>
                      <a:pt x="0" y="192659"/>
                    </a:lnTo>
                    <a:cubicBezTo>
                      <a:pt x="0" y="86256"/>
                      <a:pt x="86256" y="0"/>
                      <a:pt x="192659" y="0"/>
                    </a:cubicBezTo>
                    <a:close/>
                  </a:path>
                </a:pathLst>
              </a:custGeom>
              <a:solidFill>
                <a:srgbClr val="334663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529663" cy="4329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-11689231" y="0"/>
            <a:ext cx="17301054" cy="10287000"/>
            <a:chOff x="0" y="0"/>
            <a:chExt cx="23068072" cy="1371600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20826092" cy="13716000"/>
              <a:chOff x="0" y="0"/>
              <a:chExt cx="4113796" cy="270933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11379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113796">
                    <a:moveTo>
                      <a:pt x="0" y="0"/>
                    </a:moveTo>
                    <a:lnTo>
                      <a:pt x="4113796" y="0"/>
                    </a:lnTo>
                    <a:lnTo>
                      <a:pt x="411379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4B6387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4113796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20386654" y="4082015"/>
              <a:ext cx="2681418" cy="1950675"/>
              <a:chOff x="0" y="0"/>
              <a:chExt cx="529663" cy="38531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29663" cy="385318"/>
              </a:xfrm>
              <a:custGeom>
                <a:avLst/>
                <a:gdLst/>
                <a:ahLst/>
                <a:cxnLst/>
                <a:rect r="r" b="b" t="t" l="l"/>
                <a:pathLst>
                  <a:path h="385318" w="529663">
                    <a:moveTo>
                      <a:pt x="192659" y="0"/>
                    </a:moveTo>
                    <a:lnTo>
                      <a:pt x="337004" y="0"/>
                    </a:lnTo>
                    <a:cubicBezTo>
                      <a:pt x="388100" y="0"/>
                      <a:pt x="437104" y="20298"/>
                      <a:pt x="473234" y="56429"/>
                    </a:cubicBezTo>
                    <a:cubicBezTo>
                      <a:pt x="509365" y="92559"/>
                      <a:pt x="529663" y="141563"/>
                      <a:pt x="529663" y="192659"/>
                    </a:cubicBezTo>
                    <a:lnTo>
                      <a:pt x="529663" y="192659"/>
                    </a:lnTo>
                    <a:cubicBezTo>
                      <a:pt x="529663" y="299062"/>
                      <a:pt x="443406" y="385318"/>
                      <a:pt x="337004" y="385318"/>
                    </a:cubicBezTo>
                    <a:lnTo>
                      <a:pt x="192659" y="385318"/>
                    </a:lnTo>
                    <a:cubicBezTo>
                      <a:pt x="86256" y="385318"/>
                      <a:pt x="0" y="299062"/>
                      <a:pt x="0" y="192659"/>
                    </a:cubicBezTo>
                    <a:lnTo>
                      <a:pt x="0" y="192659"/>
                    </a:lnTo>
                    <a:cubicBezTo>
                      <a:pt x="0" y="86256"/>
                      <a:pt x="86256" y="0"/>
                      <a:pt x="192659" y="0"/>
                    </a:cubicBezTo>
                    <a:close/>
                  </a:path>
                </a:pathLst>
              </a:custGeom>
              <a:solidFill>
                <a:srgbClr val="4B6387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529663" cy="4329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0">
            <a:off x="-13771220" y="0"/>
            <a:ext cx="17237817" cy="10287000"/>
            <a:chOff x="0" y="0"/>
            <a:chExt cx="22983756" cy="13716000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20826092" cy="13716000"/>
              <a:chOff x="0" y="0"/>
              <a:chExt cx="4113796" cy="2709333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411379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113796">
                    <a:moveTo>
                      <a:pt x="0" y="0"/>
                    </a:moveTo>
                    <a:lnTo>
                      <a:pt x="4113796" y="0"/>
                    </a:lnTo>
                    <a:lnTo>
                      <a:pt x="411379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6582AA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4113796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20302338" y="1109291"/>
              <a:ext cx="2681418" cy="1950675"/>
              <a:chOff x="0" y="0"/>
              <a:chExt cx="529663" cy="385318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29663" cy="385318"/>
              </a:xfrm>
              <a:custGeom>
                <a:avLst/>
                <a:gdLst/>
                <a:ahLst/>
                <a:cxnLst/>
                <a:rect r="r" b="b" t="t" l="l"/>
                <a:pathLst>
                  <a:path h="385318" w="529663">
                    <a:moveTo>
                      <a:pt x="192659" y="0"/>
                    </a:moveTo>
                    <a:lnTo>
                      <a:pt x="337004" y="0"/>
                    </a:lnTo>
                    <a:cubicBezTo>
                      <a:pt x="388100" y="0"/>
                      <a:pt x="437104" y="20298"/>
                      <a:pt x="473234" y="56429"/>
                    </a:cubicBezTo>
                    <a:cubicBezTo>
                      <a:pt x="509365" y="92559"/>
                      <a:pt x="529663" y="141563"/>
                      <a:pt x="529663" y="192659"/>
                    </a:cubicBezTo>
                    <a:lnTo>
                      <a:pt x="529663" y="192659"/>
                    </a:lnTo>
                    <a:cubicBezTo>
                      <a:pt x="529663" y="299062"/>
                      <a:pt x="443406" y="385318"/>
                      <a:pt x="337004" y="385318"/>
                    </a:cubicBezTo>
                    <a:lnTo>
                      <a:pt x="192659" y="385318"/>
                    </a:lnTo>
                    <a:cubicBezTo>
                      <a:pt x="86256" y="385318"/>
                      <a:pt x="0" y="299062"/>
                      <a:pt x="0" y="192659"/>
                    </a:cubicBezTo>
                    <a:lnTo>
                      <a:pt x="0" y="192659"/>
                    </a:lnTo>
                    <a:cubicBezTo>
                      <a:pt x="0" y="86256"/>
                      <a:pt x="86256" y="0"/>
                      <a:pt x="192659" y="0"/>
                    </a:cubicBezTo>
                    <a:close/>
                  </a:path>
                </a:pathLst>
              </a:custGeom>
              <a:solidFill>
                <a:srgbClr val="6582AA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529663" cy="4329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</p:grpSp>
      <p:sp>
        <p:nvSpPr>
          <p:cNvPr name="Freeform 30" id="30"/>
          <p:cNvSpPr/>
          <p:nvPr/>
        </p:nvSpPr>
        <p:spPr>
          <a:xfrm flipH="false" flipV="false" rot="0">
            <a:off x="16052059" y="8203202"/>
            <a:ext cx="1080766" cy="1055098"/>
          </a:xfrm>
          <a:custGeom>
            <a:avLst/>
            <a:gdLst/>
            <a:ahLst/>
            <a:cxnLst/>
            <a:rect r="r" b="b" t="t" l="l"/>
            <a:pathLst>
              <a:path h="1055098" w="1080766">
                <a:moveTo>
                  <a:pt x="0" y="0"/>
                </a:moveTo>
                <a:lnTo>
                  <a:pt x="1080766" y="0"/>
                </a:lnTo>
                <a:lnTo>
                  <a:pt x="1080766" y="1055098"/>
                </a:lnTo>
                <a:lnTo>
                  <a:pt x="0" y="1055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222355" y="5552360"/>
            <a:ext cx="976634" cy="976634"/>
          </a:xfrm>
          <a:custGeom>
            <a:avLst/>
            <a:gdLst/>
            <a:ahLst/>
            <a:cxnLst/>
            <a:rect r="r" b="b" t="t" l="l"/>
            <a:pathLst>
              <a:path h="976634" w="976634">
                <a:moveTo>
                  <a:pt x="0" y="0"/>
                </a:moveTo>
                <a:lnTo>
                  <a:pt x="976634" y="0"/>
                </a:lnTo>
                <a:lnTo>
                  <a:pt x="976634" y="976633"/>
                </a:lnTo>
                <a:lnTo>
                  <a:pt x="0" y="976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4218965" y="3212575"/>
            <a:ext cx="881336" cy="1066670"/>
          </a:xfrm>
          <a:custGeom>
            <a:avLst/>
            <a:gdLst/>
            <a:ahLst/>
            <a:cxnLst/>
            <a:rect r="r" b="b" t="t" l="l"/>
            <a:pathLst>
              <a:path h="1066670" w="881336">
                <a:moveTo>
                  <a:pt x="0" y="0"/>
                </a:moveTo>
                <a:lnTo>
                  <a:pt x="881335" y="0"/>
                </a:lnTo>
                <a:lnTo>
                  <a:pt x="881335" y="1066669"/>
                </a:lnTo>
                <a:lnTo>
                  <a:pt x="0" y="1066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2006289" y="1028700"/>
            <a:ext cx="1065726" cy="1107248"/>
          </a:xfrm>
          <a:custGeom>
            <a:avLst/>
            <a:gdLst/>
            <a:ahLst/>
            <a:cxnLst/>
            <a:rect r="r" b="b" t="t" l="l"/>
            <a:pathLst>
              <a:path h="1107248" w="1065726">
                <a:moveTo>
                  <a:pt x="0" y="0"/>
                </a:moveTo>
                <a:lnTo>
                  <a:pt x="1065727" y="0"/>
                </a:lnTo>
                <a:lnTo>
                  <a:pt x="1065727" y="1107248"/>
                </a:lnTo>
                <a:lnTo>
                  <a:pt x="0" y="11072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8667451" y="1019175"/>
            <a:ext cx="4251859" cy="60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96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SOLUTION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802414" y="2867770"/>
            <a:ext cx="4403678" cy="1012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19886" indent="-309943" lvl="1">
              <a:lnSpc>
                <a:spcPts val="4019"/>
              </a:lnSpc>
              <a:buFont typeface="Arial"/>
              <a:buChar char="•"/>
            </a:pPr>
            <a:r>
              <a:rPr lang="en-US" b="true" sz="287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Wearable Device </a:t>
            </a:r>
          </a:p>
          <a:p>
            <a:pPr algn="ctr">
              <a:lnSpc>
                <a:spcPts val="4019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8815005" y="3529692"/>
            <a:ext cx="613561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 </a:t>
            </a:r>
            <a:r>
              <a:rPr lang="en-US" sz="2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comfortable band worn on the back.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802414" y="4203044"/>
            <a:ext cx="4403678" cy="508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19886" indent="-309943" lvl="1">
              <a:lnSpc>
                <a:spcPts val="4019"/>
              </a:lnSpc>
              <a:buFont typeface="Arial"/>
              <a:buChar char="•"/>
            </a:pPr>
            <a:r>
              <a:rPr lang="en-US" b="true" sz="287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Sensor Technology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278746" y="5025467"/>
            <a:ext cx="6135615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 EMG and IMU sensors detect muscle strain   and spinal curvature.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802414" y="6086552"/>
            <a:ext cx="7148206" cy="1012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9886" indent="-309943" lvl="1">
              <a:lnSpc>
                <a:spcPts val="4019"/>
              </a:lnSpc>
              <a:buFont typeface="Arial"/>
              <a:buChar char="•"/>
            </a:pPr>
            <a:r>
              <a:rPr lang="en-US" b="true" sz="287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Instant alert and notification on </a:t>
            </a:r>
            <a:r>
              <a:rPr lang="en-US" b="true" sz="287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web app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278746" y="7780041"/>
            <a:ext cx="6135615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 Vibrates instantly when bad posture is detected and sends a notification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A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3947" y="0"/>
            <a:ext cx="17057223" cy="10287000"/>
            <a:chOff x="0" y="0"/>
            <a:chExt cx="22742964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0601248" cy="13716000"/>
              <a:chOff x="0" y="0"/>
              <a:chExt cx="4069382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9382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069382">
                    <a:moveTo>
                      <a:pt x="0" y="0"/>
                    </a:moveTo>
                    <a:lnTo>
                      <a:pt x="4069382" y="0"/>
                    </a:lnTo>
                    <a:lnTo>
                      <a:pt x="406938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1E2B4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069382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0061546" y="10646549"/>
              <a:ext cx="2681418" cy="1950675"/>
              <a:chOff x="0" y="0"/>
              <a:chExt cx="529663" cy="38531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29663" cy="385318"/>
              </a:xfrm>
              <a:custGeom>
                <a:avLst/>
                <a:gdLst/>
                <a:ahLst/>
                <a:cxnLst/>
                <a:rect r="r" b="b" t="t" l="l"/>
                <a:pathLst>
                  <a:path h="385318" w="529663">
                    <a:moveTo>
                      <a:pt x="192659" y="0"/>
                    </a:moveTo>
                    <a:lnTo>
                      <a:pt x="337004" y="0"/>
                    </a:lnTo>
                    <a:cubicBezTo>
                      <a:pt x="388100" y="0"/>
                      <a:pt x="437104" y="20298"/>
                      <a:pt x="473234" y="56429"/>
                    </a:cubicBezTo>
                    <a:cubicBezTo>
                      <a:pt x="509365" y="92559"/>
                      <a:pt x="529663" y="141563"/>
                      <a:pt x="529663" y="192659"/>
                    </a:cubicBezTo>
                    <a:lnTo>
                      <a:pt x="529663" y="192659"/>
                    </a:lnTo>
                    <a:cubicBezTo>
                      <a:pt x="529663" y="299062"/>
                      <a:pt x="443406" y="385318"/>
                      <a:pt x="337004" y="385318"/>
                    </a:cubicBezTo>
                    <a:lnTo>
                      <a:pt x="192659" y="385318"/>
                    </a:lnTo>
                    <a:cubicBezTo>
                      <a:pt x="86256" y="385318"/>
                      <a:pt x="0" y="299062"/>
                      <a:pt x="0" y="192659"/>
                    </a:cubicBezTo>
                    <a:lnTo>
                      <a:pt x="0" y="192659"/>
                    </a:lnTo>
                    <a:cubicBezTo>
                      <a:pt x="0" y="86256"/>
                      <a:pt x="86256" y="0"/>
                      <a:pt x="192659" y="0"/>
                    </a:cubicBezTo>
                    <a:close/>
                  </a:path>
                </a:pathLst>
              </a:custGeom>
              <a:solidFill>
                <a:srgbClr val="1E2B4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29663" cy="4329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-1533931" y="0"/>
            <a:ext cx="17251208" cy="10287000"/>
            <a:chOff x="0" y="0"/>
            <a:chExt cx="23001611" cy="137160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0826092" cy="13716000"/>
              <a:chOff x="0" y="0"/>
              <a:chExt cx="4113796" cy="270933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11379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113796">
                    <a:moveTo>
                      <a:pt x="0" y="0"/>
                    </a:moveTo>
                    <a:lnTo>
                      <a:pt x="4113796" y="0"/>
                    </a:lnTo>
                    <a:lnTo>
                      <a:pt x="411379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334663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4113796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0320193" y="7110950"/>
              <a:ext cx="2681418" cy="1950675"/>
              <a:chOff x="0" y="0"/>
              <a:chExt cx="529663" cy="38531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29663" cy="385318"/>
              </a:xfrm>
              <a:custGeom>
                <a:avLst/>
                <a:gdLst/>
                <a:ahLst/>
                <a:cxnLst/>
                <a:rect r="r" b="b" t="t" l="l"/>
                <a:pathLst>
                  <a:path h="385318" w="529663">
                    <a:moveTo>
                      <a:pt x="192659" y="0"/>
                    </a:moveTo>
                    <a:lnTo>
                      <a:pt x="337004" y="0"/>
                    </a:lnTo>
                    <a:cubicBezTo>
                      <a:pt x="388100" y="0"/>
                      <a:pt x="437104" y="20298"/>
                      <a:pt x="473234" y="56429"/>
                    </a:cubicBezTo>
                    <a:cubicBezTo>
                      <a:pt x="509365" y="92559"/>
                      <a:pt x="529663" y="141563"/>
                      <a:pt x="529663" y="192659"/>
                    </a:cubicBezTo>
                    <a:lnTo>
                      <a:pt x="529663" y="192659"/>
                    </a:lnTo>
                    <a:cubicBezTo>
                      <a:pt x="529663" y="299062"/>
                      <a:pt x="443406" y="385318"/>
                      <a:pt x="337004" y="385318"/>
                    </a:cubicBezTo>
                    <a:lnTo>
                      <a:pt x="192659" y="385318"/>
                    </a:lnTo>
                    <a:cubicBezTo>
                      <a:pt x="86256" y="385318"/>
                      <a:pt x="0" y="299062"/>
                      <a:pt x="0" y="192659"/>
                    </a:cubicBezTo>
                    <a:lnTo>
                      <a:pt x="0" y="192659"/>
                    </a:lnTo>
                    <a:cubicBezTo>
                      <a:pt x="0" y="86256"/>
                      <a:pt x="86256" y="0"/>
                      <a:pt x="192659" y="0"/>
                    </a:cubicBezTo>
                    <a:close/>
                  </a:path>
                </a:pathLst>
              </a:custGeom>
              <a:solidFill>
                <a:srgbClr val="334663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529663" cy="4329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-11689231" y="0"/>
            <a:ext cx="17301054" cy="10287000"/>
            <a:chOff x="0" y="0"/>
            <a:chExt cx="23068072" cy="1371600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20826092" cy="13716000"/>
              <a:chOff x="0" y="0"/>
              <a:chExt cx="4113796" cy="270933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11379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113796">
                    <a:moveTo>
                      <a:pt x="0" y="0"/>
                    </a:moveTo>
                    <a:lnTo>
                      <a:pt x="4113796" y="0"/>
                    </a:lnTo>
                    <a:lnTo>
                      <a:pt x="411379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4B6387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4113796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20386654" y="4082015"/>
              <a:ext cx="2681418" cy="1950675"/>
              <a:chOff x="0" y="0"/>
              <a:chExt cx="529663" cy="38531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29663" cy="385318"/>
              </a:xfrm>
              <a:custGeom>
                <a:avLst/>
                <a:gdLst/>
                <a:ahLst/>
                <a:cxnLst/>
                <a:rect r="r" b="b" t="t" l="l"/>
                <a:pathLst>
                  <a:path h="385318" w="529663">
                    <a:moveTo>
                      <a:pt x="192659" y="0"/>
                    </a:moveTo>
                    <a:lnTo>
                      <a:pt x="337004" y="0"/>
                    </a:lnTo>
                    <a:cubicBezTo>
                      <a:pt x="388100" y="0"/>
                      <a:pt x="437104" y="20298"/>
                      <a:pt x="473234" y="56429"/>
                    </a:cubicBezTo>
                    <a:cubicBezTo>
                      <a:pt x="509365" y="92559"/>
                      <a:pt x="529663" y="141563"/>
                      <a:pt x="529663" y="192659"/>
                    </a:cubicBezTo>
                    <a:lnTo>
                      <a:pt x="529663" y="192659"/>
                    </a:lnTo>
                    <a:cubicBezTo>
                      <a:pt x="529663" y="299062"/>
                      <a:pt x="443406" y="385318"/>
                      <a:pt x="337004" y="385318"/>
                    </a:cubicBezTo>
                    <a:lnTo>
                      <a:pt x="192659" y="385318"/>
                    </a:lnTo>
                    <a:cubicBezTo>
                      <a:pt x="86256" y="385318"/>
                      <a:pt x="0" y="299062"/>
                      <a:pt x="0" y="192659"/>
                    </a:cubicBezTo>
                    <a:lnTo>
                      <a:pt x="0" y="192659"/>
                    </a:lnTo>
                    <a:cubicBezTo>
                      <a:pt x="0" y="86256"/>
                      <a:pt x="86256" y="0"/>
                      <a:pt x="192659" y="0"/>
                    </a:cubicBezTo>
                    <a:close/>
                  </a:path>
                </a:pathLst>
              </a:custGeom>
              <a:solidFill>
                <a:srgbClr val="4B6387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529663" cy="4329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0">
            <a:off x="-13771220" y="0"/>
            <a:ext cx="17237817" cy="10287000"/>
            <a:chOff x="0" y="0"/>
            <a:chExt cx="22983756" cy="13716000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20826092" cy="13716000"/>
              <a:chOff x="0" y="0"/>
              <a:chExt cx="4113796" cy="2709333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411379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113796">
                    <a:moveTo>
                      <a:pt x="0" y="0"/>
                    </a:moveTo>
                    <a:lnTo>
                      <a:pt x="4113796" y="0"/>
                    </a:lnTo>
                    <a:lnTo>
                      <a:pt x="411379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6582AA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4113796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20302338" y="1109291"/>
              <a:ext cx="2681418" cy="1950675"/>
              <a:chOff x="0" y="0"/>
              <a:chExt cx="529663" cy="385318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29663" cy="385318"/>
              </a:xfrm>
              <a:custGeom>
                <a:avLst/>
                <a:gdLst/>
                <a:ahLst/>
                <a:cxnLst/>
                <a:rect r="r" b="b" t="t" l="l"/>
                <a:pathLst>
                  <a:path h="385318" w="529663">
                    <a:moveTo>
                      <a:pt x="192659" y="0"/>
                    </a:moveTo>
                    <a:lnTo>
                      <a:pt x="337004" y="0"/>
                    </a:lnTo>
                    <a:cubicBezTo>
                      <a:pt x="388100" y="0"/>
                      <a:pt x="437104" y="20298"/>
                      <a:pt x="473234" y="56429"/>
                    </a:cubicBezTo>
                    <a:cubicBezTo>
                      <a:pt x="509365" y="92559"/>
                      <a:pt x="529663" y="141563"/>
                      <a:pt x="529663" y="192659"/>
                    </a:cubicBezTo>
                    <a:lnTo>
                      <a:pt x="529663" y="192659"/>
                    </a:lnTo>
                    <a:cubicBezTo>
                      <a:pt x="529663" y="299062"/>
                      <a:pt x="443406" y="385318"/>
                      <a:pt x="337004" y="385318"/>
                    </a:cubicBezTo>
                    <a:lnTo>
                      <a:pt x="192659" y="385318"/>
                    </a:lnTo>
                    <a:cubicBezTo>
                      <a:pt x="86256" y="385318"/>
                      <a:pt x="0" y="299062"/>
                      <a:pt x="0" y="192659"/>
                    </a:cubicBezTo>
                    <a:lnTo>
                      <a:pt x="0" y="192659"/>
                    </a:lnTo>
                    <a:cubicBezTo>
                      <a:pt x="0" y="86256"/>
                      <a:pt x="86256" y="0"/>
                      <a:pt x="192659" y="0"/>
                    </a:cubicBezTo>
                    <a:close/>
                  </a:path>
                </a:pathLst>
              </a:custGeom>
              <a:solidFill>
                <a:srgbClr val="6582AA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529663" cy="4329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</p:grpSp>
      <p:sp>
        <p:nvSpPr>
          <p:cNvPr name="Freeform 30" id="30"/>
          <p:cNvSpPr/>
          <p:nvPr/>
        </p:nvSpPr>
        <p:spPr>
          <a:xfrm flipH="false" flipV="false" rot="0">
            <a:off x="16031149" y="8203202"/>
            <a:ext cx="1080766" cy="1055098"/>
          </a:xfrm>
          <a:custGeom>
            <a:avLst/>
            <a:gdLst/>
            <a:ahLst/>
            <a:cxnLst/>
            <a:rect r="r" b="b" t="t" l="l"/>
            <a:pathLst>
              <a:path h="1055098" w="1080766">
                <a:moveTo>
                  <a:pt x="0" y="0"/>
                </a:moveTo>
                <a:lnTo>
                  <a:pt x="1080766" y="0"/>
                </a:lnTo>
                <a:lnTo>
                  <a:pt x="1080766" y="1055098"/>
                </a:lnTo>
                <a:lnTo>
                  <a:pt x="0" y="1055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274587" y="5573439"/>
            <a:ext cx="976634" cy="976634"/>
          </a:xfrm>
          <a:custGeom>
            <a:avLst/>
            <a:gdLst/>
            <a:ahLst/>
            <a:cxnLst/>
            <a:rect r="r" b="b" t="t" l="l"/>
            <a:pathLst>
              <a:path h="976634" w="976634">
                <a:moveTo>
                  <a:pt x="0" y="0"/>
                </a:moveTo>
                <a:lnTo>
                  <a:pt x="976634" y="0"/>
                </a:lnTo>
                <a:lnTo>
                  <a:pt x="976634" y="976633"/>
                </a:lnTo>
                <a:lnTo>
                  <a:pt x="0" y="976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4218965" y="3212575"/>
            <a:ext cx="881336" cy="1066670"/>
          </a:xfrm>
          <a:custGeom>
            <a:avLst/>
            <a:gdLst/>
            <a:ahLst/>
            <a:cxnLst/>
            <a:rect r="r" b="b" t="t" l="l"/>
            <a:pathLst>
              <a:path h="1066670" w="881336">
                <a:moveTo>
                  <a:pt x="0" y="0"/>
                </a:moveTo>
                <a:lnTo>
                  <a:pt x="881335" y="0"/>
                </a:lnTo>
                <a:lnTo>
                  <a:pt x="881335" y="1066669"/>
                </a:lnTo>
                <a:lnTo>
                  <a:pt x="0" y="1066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2006289" y="1028700"/>
            <a:ext cx="1065726" cy="1107248"/>
          </a:xfrm>
          <a:custGeom>
            <a:avLst/>
            <a:gdLst/>
            <a:ahLst/>
            <a:cxnLst/>
            <a:rect r="r" b="b" t="t" l="l"/>
            <a:pathLst>
              <a:path h="1107248" w="1065726">
                <a:moveTo>
                  <a:pt x="0" y="0"/>
                </a:moveTo>
                <a:lnTo>
                  <a:pt x="1065727" y="0"/>
                </a:lnTo>
                <a:lnTo>
                  <a:pt x="1065727" y="1107248"/>
                </a:lnTo>
                <a:lnTo>
                  <a:pt x="0" y="11072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5350351" y="2854229"/>
            <a:ext cx="7224416" cy="6014326"/>
          </a:xfrm>
          <a:custGeom>
            <a:avLst/>
            <a:gdLst/>
            <a:ahLst/>
            <a:cxnLst/>
            <a:rect r="r" b="b" t="t" l="l"/>
            <a:pathLst>
              <a:path h="6014326" w="7224416">
                <a:moveTo>
                  <a:pt x="0" y="0"/>
                </a:moveTo>
                <a:lnTo>
                  <a:pt x="7224416" y="0"/>
                </a:lnTo>
                <a:lnTo>
                  <a:pt x="7224416" y="6014327"/>
                </a:lnTo>
                <a:lnTo>
                  <a:pt x="0" y="60143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562454" y="3099079"/>
            <a:ext cx="800209" cy="800209"/>
          </a:xfrm>
          <a:custGeom>
            <a:avLst/>
            <a:gdLst/>
            <a:ahLst/>
            <a:cxnLst/>
            <a:rect r="r" b="b" t="t" l="l"/>
            <a:pathLst>
              <a:path h="800209" w="800209">
                <a:moveTo>
                  <a:pt x="0" y="0"/>
                </a:moveTo>
                <a:lnTo>
                  <a:pt x="800210" y="0"/>
                </a:lnTo>
                <a:lnTo>
                  <a:pt x="800210" y="800209"/>
                </a:lnTo>
                <a:lnTo>
                  <a:pt x="0" y="8002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623004" y="4689646"/>
            <a:ext cx="679109" cy="679109"/>
          </a:xfrm>
          <a:custGeom>
            <a:avLst/>
            <a:gdLst/>
            <a:ahLst/>
            <a:cxnLst/>
            <a:rect r="r" b="b" t="t" l="l"/>
            <a:pathLst>
              <a:path h="679109" w="679109">
                <a:moveTo>
                  <a:pt x="0" y="0"/>
                </a:moveTo>
                <a:lnTo>
                  <a:pt x="679109" y="0"/>
                </a:lnTo>
                <a:lnTo>
                  <a:pt x="679109" y="679108"/>
                </a:lnTo>
                <a:lnTo>
                  <a:pt x="0" y="67910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8562454" y="7884072"/>
            <a:ext cx="739659" cy="615766"/>
          </a:xfrm>
          <a:custGeom>
            <a:avLst/>
            <a:gdLst/>
            <a:ahLst/>
            <a:cxnLst/>
            <a:rect r="r" b="b" t="t" l="l"/>
            <a:pathLst>
              <a:path h="615766" w="739659">
                <a:moveTo>
                  <a:pt x="0" y="0"/>
                </a:moveTo>
                <a:lnTo>
                  <a:pt x="739659" y="0"/>
                </a:lnTo>
                <a:lnTo>
                  <a:pt x="739659" y="615766"/>
                </a:lnTo>
                <a:lnTo>
                  <a:pt x="0" y="6157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8781647" y="6159329"/>
            <a:ext cx="521087" cy="875776"/>
          </a:xfrm>
          <a:custGeom>
            <a:avLst/>
            <a:gdLst/>
            <a:ahLst/>
            <a:cxnLst/>
            <a:rect r="r" b="b" t="t" l="l"/>
            <a:pathLst>
              <a:path h="875776" w="521087">
                <a:moveTo>
                  <a:pt x="0" y="0"/>
                </a:moveTo>
                <a:lnTo>
                  <a:pt x="521086" y="0"/>
                </a:lnTo>
                <a:lnTo>
                  <a:pt x="521086" y="875777"/>
                </a:lnTo>
                <a:lnTo>
                  <a:pt x="0" y="87577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6478284" y="1024985"/>
            <a:ext cx="4568047" cy="60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96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FUNCTIONALITY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144000" y="3051454"/>
            <a:ext cx="3379947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EMG Sensor</a:t>
            </a:r>
          </a:p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+</a:t>
            </a:r>
          </a:p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IMU Sensor</a:t>
            </a:r>
          </a:p>
          <a:p>
            <a:pPr algn="ctr">
              <a:lnSpc>
                <a:spcPts val="2100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5350351" y="4867275"/>
            <a:ext cx="3379947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ESP32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144000" y="6245772"/>
            <a:ext cx="3379947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5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Vibrator </a:t>
            </a:r>
          </a:p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+ </a:t>
            </a:r>
          </a:p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MQTT</a:t>
            </a:r>
          </a:p>
          <a:p>
            <a:pPr algn="ctr">
              <a:lnSpc>
                <a:spcPts val="2100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5401699" y="7926977"/>
            <a:ext cx="3379947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Desktop App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A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3947" y="0"/>
            <a:ext cx="17057223" cy="10287000"/>
            <a:chOff x="0" y="0"/>
            <a:chExt cx="22742964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0601248" cy="13716000"/>
              <a:chOff x="0" y="0"/>
              <a:chExt cx="4069382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69382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069382">
                    <a:moveTo>
                      <a:pt x="0" y="0"/>
                    </a:moveTo>
                    <a:lnTo>
                      <a:pt x="4069382" y="0"/>
                    </a:lnTo>
                    <a:lnTo>
                      <a:pt x="406938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1E2B4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069382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0061546" y="10646549"/>
              <a:ext cx="2681418" cy="1950675"/>
              <a:chOff x="0" y="0"/>
              <a:chExt cx="529663" cy="38531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29663" cy="385318"/>
              </a:xfrm>
              <a:custGeom>
                <a:avLst/>
                <a:gdLst/>
                <a:ahLst/>
                <a:cxnLst/>
                <a:rect r="r" b="b" t="t" l="l"/>
                <a:pathLst>
                  <a:path h="385318" w="529663">
                    <a:moveTo>
                      <a:pt x="192659" y="0"/>
                    </a:moveTo>
                    <a:lnTo>
                      <a:pt x="337004" y="0"/>
                    </a:lnTo>
                    <a:cubicBezTo>
                      <a:pt x="388100" y="0"/>
                      <a:pt x="437104" y="20298"/>
                      <a:pt x="473234" y="56429"/>
                    </a:cubicBezTo>
                    <a:cubicBezTo>
                      <a:pt x="509365" y="92559"/>
                      <a:pt x="529663" y="141563"/>
                      <a:pt x="529663" y="192659"/>
                    </a:cubicBezTo>
                    <a:lnTo>
                      <a:pt x="529663" y="192659"/>
                    </a:lnTo>
                    <a:cubicBezTo>
                      <a:pt x="529663" y="299062"/>
                      <a:pt x="443406" y="385318"/>
                      <a:pt x="337004" y="385318"/>
                    </a:cubicBezTo>
                    <a:lnTo>
                      <a:pt x="192659" y="385318"/>
                    </a:lnTo>
                    <a:cubicBezTo>
                      <a:pt x="86256" y="385318"/>
                      <a:pt x="0" y="299062"/>
                      <a:pt x="0" y="192659"/>
                    </a:cubicBezTo>
                    <a:lnTo>
                      <a:pt x="0" y="192659"/>
                    </a:lnTo>
                    <a:cubicBezTo>
                      <a:pt x="0" y="86256"/>
                      <a:pt x="86256" y="0"/>
                      <a:pt x="192659" y="0"/>
                    </a:cubicBezTo>
                    <a:close/>
                  </a:path>
                </a:pathLst>
              </a:custGeom>
              <a:solidFill>
                <a:srgbClr val="1E2B4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29663" cy="4329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-1533931" y="0"/>
            <a:ext cx="17251208" cy="10287000"/>
            <a:chOff x="0" y="0"/>
            <a:chExt cx="23001611" cy="1371600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0826092" cy="13716000"/>
              <a:chOff x="0" y="0"/>
              <a:chExt cx="4113796" cy="270933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11379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113796">
                    <a:moveTo>
                      <a:pt x="0" y="0"/>
                    </a:moveTo>
                    <a:lnTo>
                      <a:pt x="4113796" y="0"/>
                    </a:lnTo>
                    <a:lnTo>
                      <a:pt x="411379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334663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4113796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0320193" y="7110950"/>
              <a:ext cx="2681418" cy="1950675"/>
              <a:chOff x="0" y="0"/>
              <a:chExt cx="529663" cy="38531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529663" cy="385318"/>
              </a:xfrm>
              <a:custGeom>
                <a:avLst/>
                <a:gdLst/>
                <a:ahLst/>
                <a:cxnLst/>
                <a:rect r="r" b="b" t="t" l="l"/>
                <a:pathLst>
                  <a:path h="385318" w="529663">
                    <a:moveTo>
                      <a:pt x="192659" y="0"/>
                    </a:moveTo>
                    <a:lnTo>
                      <a:pt x="337004" y="0"/>
                    </a:lnTo>
                    <a:cubicBezTo>
                      <a:pt x="388100" y="0"/>
                      <a:pt x="437104" y="20298"/>
                      <a:pt x="473234" y="56429"/>
                    </a:cubicBezTo>
                    <a:cubicBezTo>
                      <a:pt x="509365" y="92559"/>
                      <a:pt x="529663" y="141563"/>
                      <a:pt x="529663" y="192659"/>
                    </a:cubicBezTo>
                    <a:lnTo>
                      <a:pt x="529663" y="192659"/>
                    </a:lnTo>
                    <a:cubicBezTo>
                      <a:pt x="529663" y="299062"/>
                      <a:pt x="443406" y="385318"/>
                      <a:pt x="337004" y="385318"/>
                    </a:cubicBezTo>
                    <a:lnTo>
                      <a:pt x="192659" y="385318"/>
                    </a:lnTo>
                    <a:cubicBezTo>
                      <a:pt x="86256" y="385318"/>
                      <a:pt x="0" y="299062"/>
                      <a:pt x="0" y="192659"/>
                    </a:cubicBezTo>
                    <a:lnTo>
                      <a:pt x="0" y="192659"/>
                    </a:lnTo>
                    <a:cubicBezTo>
                      <a:pt x="0" y="86256"/>
                      <a:pt x="86256" y="0"/>
                      <a:pt x="192659" y="0"/>
                    </a:cubicBezTo>
                    <a:close/>
                  </a:path>
                </a:pathLst>
              </a:custGeom>
              <a:solidFill>
                <a:srgbClr val="334663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529663" cy="4329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-3615920" y="0"/>
            <a:ext cx="17301054" cy="10287000"/>
            <a:chOff x="0" y="0"/>
            <a:chExt cx="23068072" cy="1371600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20826092" cy="13716000"/>
              <a:chOff x="0" y="0"/>
              <a:chExt cx="4113796" cy="270933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11379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113796">
                    <a:moveTo>
                      <a:pt x="0" y="0"/>
                    </a:moveTo>
                    <a:lnTo>
                      <a:pt x="4113796" y="0"/>
                    </a:lnTo>
                    <a:lnTo>
                      <a:pt x="411379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4B6387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4113796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20386654" y="4082015"/>
              <a:ext cx="2681418" cy="1950675"/>
              <a:chOff x="0" y="0"/>
              <a:chExt cx="529663" cy="38531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29663" cy="385318"/>
              </a:xfrm>
              <a:custGeom>
                <a:avLst/>
                <a:gdLst/>
                <a:ahLst/>
                <a:cxnLst/>
                <a:rect r="r" b="b" t="t" l="l"/>
                <a:pathLst>
                  <a:path h="385318" w="529663">
                    <a:moveTo>
                      <a:pt x="192659" y="0"/>
                    </a:moveTo>
                    <a:lnTo>
                      <a:pt x="337004" y="0"/>
                    </a:lnTo>
                    <a:cubicBezTo>
                      <a:pt x="388100" y="0"/>
                      <a:pt x="437104" y="20298"/>
                      <a:pt x="473234" y="56429"/>
                    </a:cubicBezTo>
                    <a:cubicBezTo>
                      <a:pt x="509365" y="92559"/>
                      <a:pt x="529663" y="141563"/>
                      <a:pt x="529663" y="192659"/>
                    </a:cubicBezTo>
                    <a:lnTo>
                      <a:pt x="529663" y="192659"/>
                    </a:lnTo>
                    <a:cubicBezTo>
                      <a:pt x="529663" y="299062"/>
                      <a:pt x="443406" y="385318"/>
                      <a:pt x="337004" y="385318"/>
                    </a:cubicBezTo>
                    <a:lnTo>
                      <a:pt x="192659" y="385318"/>
                    </a:lnTo>
                    <a:cubicBezTo>
                      <a:pt x="86256" y="385318"/>
                      <a:pt x="0" y="299062"/>
                      <a:pt x="0" y="192659"/>
                    </a:cubicBezTo>
                    <a:lnTo>
                      <a:pt x="0" y="192659"/>
                    </a:lnTo>
                    <a:cubicBezTo>
                      <a:pt x="0" y="86256"/>
                      <a:pt x="86256" y="0"/>
                      <a:pt x="192659" y="0"/>
                    </a:cubicBezTo>
                    <a:close/>
                  </a:path>
                </a:pathLst>
              </a:custGeom>
              <a:solidFill>
                <a:srgbClr val="4B6387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529663" cy="4329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0">
            <a:off x="-13771220" y="0"/>
            <a:ext cx="17237817" cy="10287000"/>
            <a:chOff x="0" y="0"/>
            <a:chExt cx="22983756" cy="13716000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20826092" cy="13716000"/>
              <a:chOff x="0" y="0"/>
              <a:chExt cx="4113796" cy="2709333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4113796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113796">
                    <a:moveTo>
                      <a:pt x="0" y="0"/>
                    </a:moveTo>
                    <a:lnTo>
                      <a:pt x="4113796" y="0"/>
                    </a:lnTo>
                    <a:lnTo>
                      <a:pt x="411379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6582AA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4113796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20302338" y="1109291"/>
              <a:ext cx="2681418" cy="1950675"/>
              <a:chOff x="0" y="0"/>
              <a:chExt cx="529663" cy="385318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29663" cy="385318"/>
              </a:xfrm>
              <a:custGeom>
                <a:avLst/>
                <a:gdLst/>
                <a:ahLst/>
                <a:cxnLst/>
                <a:rect r="r" b="b" t="t" l="l"/>
                <a:pathLst>
                  <a:path h="385318" w="529663">
                    <a:moveTo>
                      <a:pt x="192659" y="0"/>
                    </a:moveTo>
                    <a:lnTo>
                      <a:pt x="337004" y="0"/>
                    </a:lnTo>
                    <a:cubicBezTo>
                      <a:pt x="388100" y="0"/>
                      <a:pt x="437104" y="20298"/>
                      <a:pt x="473234" y="56429"/>
                    </a:cubicBezTo>
                    <a:cubicBezTo>
                      <a:pt x="509365" y="92559"/>
                      <a:pt x="529663" y="141563"/>
                      <a:pt x="529663" y="192659"/>
                    </a:cubicBezTo>
                    <a:lnTo>
                      <a:pt x="529663" y="192659"/>
                    </a:lnTo>
                    <a:cubicBezTo>
                      <a:pt x="529663" y="299062"/>
                      <a:pt x="443406" y="385318"/>
                      <a:pt x="337004" y="385318"/>
                    </a:cubicBezTo>
                    <a:lnTo>
                      <a:pt x="192659" y="385318"/>
                    </a:lnTo>
                    <a:cubicBezTo>
                      <a:pt x="86256" y="385318"/>
                      <a:pt x="0" y="299062"/>
                      <a:pt x="0" y="192659"/>
                    </a:cubicBezTo>
                    <a:lnTo>
                      <a:pt x="0" y="192659"/>
                    </a:lnTo>
                    <a:cubicBezTo>
                      <a:pt x="0" y="86256"/>
                      <a:pt x="86256" y="0"/>
                      <a:pt x="192659" y="0"/>
                    </a:cubicBezTo>
                    <a:close/>
                  </a:path>
                </a:pathLst>
              </a:custGeom>
              <a:solidFill>
                <a:srgbClr val="6582AA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529663" cy="4329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</p:grpSp>
      <p:sp>
        <p:nvSpPr>
          <p:cNvPr name="Freeform 30" id="30"/>
          <p:cNvSpPr/>
          <p:nvPr/>
        </p:nvSpPr>
        <p:spPr>
          <a:xfrm flipH="false" flipV="false" rot="0">
            <a:off x="16010070" y="8203202"/>
            <a:ext cx="1080766" cy="1055098"/>
          </a:xfrm>
          <a:custGeom>
            <a:avLst/>
            <a:gdLst/>
            <a:ahLst/>
            <a:cxnLst/>
            <a:rect r="r" b="b" t="t" l="l"/>
            <a:pathLst>
              <a:path h="1055098" w="1080766">
                <a:moveTo>
                  <a:pt x="0" y="0"/>
                </a:moveTo>
                <a:lnTo>
                  <a:pt x="1080766" y="0"/>
                </a:lnTo>
                <a:lnTo>
                  <a:pt x="1080766" y="1055098"/>
                </a:lnTo>
                <a:lnTo>
                  <a:pt x="0" y="1055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337825" y="5510201"/>
            <a:ext cx="976634" cy="976634"/>
          </a:xfrm>
          <a:custGeom>
            <a:avLst/>
            <a:gdLst/>
            <a:ahLst/>
            <a:cxnLst/>
            <a:rect r="r" b="b" t="t" l="l"/>
            <a:pathLst>
              <a:path h="976634" w="976634">
                <a:moveTo>
                  <a:pt x="0" y="0"/>
                </a:moveTo>
                <a:lnTo>
                  <a:pt x="976633" y="0"/>
                </a:lnTo>
                <a:lnTo>
                  <a:pt x="976633" y="976634"/>
                </a:lnTo>
                <a:lnTo>
                  <a:pt x="0" y="976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2313355" y="3191496"/>
            <a:ext cx="881336" cy="1066670"/>
          </a:xfrm>
          <a:custGeom>
            <a:avLst/>
            <a:gdLst/>
            <a:ahLst/>
            <a:cxnLst/>
            <a:rect r="r" b="b" t="t" l="l"/>
            <a:pathLst>
              <a:path h="1066670" w="881336">
                <a:moveTo>
                  <a:pt x="0" y="0"/>
                </a:moveTo>
                <a:lnTo>
                  <a:pt x="881336" y="0"/>
                </a:lnTo>
                <a:lnTo>
                  <a:pt x="881336" y="1066669"/>
                </a:lnTo>
                <a:lnTo>
                  <a:pt x="0" y="1066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964131" y="1028700"/>
            <a:ext cx="1065726" cy="1107248"/>
          </a:xfrm>
          <a:custGeom>
            <a:avLst/>
            <a:gdLst/>
            <a:ahLst/>
            <a:cxnLst/>
            <a:rect r="r" b="b" t="t" l="l"/>
            <a:pathLst>
              <a:path h="1107248" w="1065726">
                <a:moveTo>
                  <a:pt x="0" y="0"/>
                </a:moveTo>
                <a:lnTo>
                  <a:pt x="1065726" y="0"/>
                </a:lnTo>
                <a:lnTo>
                  <a:pt x="1065726" y="1107248"/>
                </a:lnTo>
                <a:lnTo>
                  <a:pt x="0" y="11072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3210486" y="2474045"/>
            <a:ext cx="7798711" cy="6940853"/>
          </a:xfrm>
          <a:custGeom>
            <a:avLst/>
            <a:gdLst/>
            <a:ahLst/>
            <a:cxnLst/>
            <a:rect r="r" b="b" t="t" l="l"/>
            <a:pathLst>
              <a:path h="6940853" w="7798711">
                <a:moveTo>
                  <a:pt x="0" y="0"/>
                </a:moveTo>
                <a:lnTo>
                  <a:pt x="7798711" y="0"/>
                </a:lnTo>
                <a:lnTo>
                  <a:pt x="7798711" y="6940853"/>
                </a:lnTo>
                <a:lnTo>
                  <a:pt x="0" y="69408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4702254" y="1019175"/>
            <a:ext cx="5284737" cy="60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96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TARGET AUDIENCE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4153271" y="5282653"/>
            <a:ext cx="881336" cy="1066670"/>
          </a:xfrm>
          <a:custGeom>
            <a:avLst/>
            <a:gdLst/>
            <a:ahLst/>
            <a:cxnLst/>
            <a:rect r="r" b="b" t="t" l="l"/>
            <a:pathLst>
              <a:path h="1066670" w="881336">
                <a:moveTo>
                  <a:pt x="0" y="0"/>
                </a:moveTo>
                <a:lnTo>
                  <a:pt x="881336" y="0"/>
                </a:lnTo>
                <a:lnTo>
                  <a:pt x="881336" y="1066670"/>
                </a:lnTo>
                <a:lnTo>
                  <a:pt x="0" y="10666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8809071" y="5680012"/>
            <a:ext cx="1177920" cy="424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150">
                <a:solidFill>
                  <a:srgbClr val="001A3C"/>
                </a:solidFill>
                <a:latin typeface="Poppins"/>
                <a:ea typeface="Poppins"/>
                <a:cs typeface="Poppins"/>
                <a:sym typeface="Poppins"/>
              </a:rPr>
              <a:t>Drivers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173476" y="4153390"/>
            <a:ext cx="1941048" cy="424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150">
                <a:solidFill>
                  <a:srgbClr val="001A3C"/>
                </a:solidFill>
                <a:latin typeface="Poppins"/>
                <a:ea typeface="Poppins"/>
                <a:cs typeface="Poppins"/>
                <a:sym typeface="Poppins"/>
              </a:rPr>
              <a:t>Elderly People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726140" y="7209056"/>
            <a:ext cx="2835721" cy="424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150">
                <a:solidFill>
                  <a:srgbClr val="001A3C"/>
                </a:solidFill>
                <a:latin typeface="Poppins"/>
                <a:ea typeface="Poppins"/>
                <a:cs typeface="Poppins"/>
                <a:sym typeface="Poppins"/>
              </a:rPr>
              <a:t>Fitness Enthusiasts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308279" y="8466292"/>
            <a:ext cx="2835721" cy="424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150">
                <a:solidFill>
                  <a:srgbClr val="001A3C"/>
                </a:solidFill>
                <a:latin typeface="Poppins"/>
                <a:ea typeface="Poppins"/>
                <a:cs typeface="Poppins"/>
                <a:sym typeface="Poppins"/>
              </a:rPr>
              <a:t>Gamers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755616" y="2712724"/>
            <a:ext cx="2388384" cy="852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1"/>
              </a:lnSpc>
              <a:spcBef>
                <a:spcPct val="0"/>
              </a:spcBef>
            </a:pPr>
            <a:r>
              <a:rPr lang="en-US" sz="2150">
                <a:solidFill>
                  <a:srgbClr val="001A3C"/>
                </a:solidFill>
                <a:latin typeface="Poppins"/>
                <a:ea typeface="Poppins"/>
                <a:cs typeface="Poppins"/>
                <a:sym typeface="Poppins"/>
              </a:rPr>
              <a:t>Students &amp;Office Workers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5804169" y="8308845"/>
            <a:ext cx="882487" cy="882487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-25046" t="0" r="-25046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7344623" y="5504675"/>
            <a:ext cx="882015" cy="882015"/>
            <a:chOff x="0" y="0"/>
            <a:chExt cx="573607" cy="57360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573607" cy="573607"/>
            </a:xfrm>
            <a:custGeom>
              <a:avLst/>
              <a:gdLst/>
              <a:ahLst/>
              <a:cxnLst/>
              <a:rect r="r" b="b" t="t" l="l"/>
              <a:pathLst>
                <a:path h="573607" w="573607">
                  <a:moveTo>
                    <a:pt x="286803" y="0"/>
                  </a:moveTo>
                  <a:cubicBezTo>
                    <a:pt x="128406" y="0"/>
                    <a:pt x="0" y="128406"/>
                    <a:pt x="0" y="286803"/>
                  </a:cubicBezTo>
                  <a:cubicBezTo>
                    <a:pt x="0" y="445200"/>
                    <a:pt x="128406" y="573607"/>
                    <a:pt x="286803" y="573607"/>
                  </a:cubicBezTo>
                  <a:cubicBezTo>
                    <a:pt x="445200" y="573607"/>
                    <a:pt x="573607" y="445200"/>
                    <a:pt x="573607" y="286803"/>
                  </a:cubicBezTo>
                  <a:cubicBezTo>
                    <a:pt x="573607" y="128406"/>
                    <a:pt x="445200" y="0"/>
                    <a:pt x="286803" y="0"/>
                  </a:cubicBezTo>
                  <a:close/>
                </a:path>
              </a:pathLst>
            </a:custGeom>
            <a:blipFill>
              <a:blip r:embed="rId13"/>
              <a:stretch>
                <a:fillRect l="-24906" t="0" r="-24906" b="0"/>
              </a:stretch>
            </a:blip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6870223" y="3943450"/>
            <a:ext cx="948799" cy="948799"/>
            <a:chOff x="0" y="0"/>
            <a:chExt cx="573607" cy="573607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573607" cy="573607"/>
            </a:xfrm>
            <a:custGeom>
              <a:avLst/>
              <a:gdLst/>
              <a:ahLst/>
              <a:cxnLst/>
              <a:rect r="r" b="b" t="t" l="l"/>
              <a:pathLst>
                <a:path h="573607" w="573607">
                  <a:moveTo>
                    <a:pt x="286803" y="0"/>
                  </a:moveTo>
                  <a:cubicBezTo>
                    <a:pt x="128406" y="0"/>
                    <a:pt x="0" y="128406"/>
                    <a:pt x="0" y="286803"/>
                  </a:cubicBezTo>
                  <a:cubicBezTo>
                    <a:pt x="0" y="445200"/>
                    <a:pt x="128406" y="573607"/>
                    <a:pt x="286803" y="573607"/>
                  </a:cubicBezTo>
                  <a:cubicBezTo>
                    <a:pt x="445200" y="573607"/>
                    <a:pt x="573607" y="445200"/>
                    <a:pt x="573607" y="286803"/>
                  </a:cubicBezTo>
                  <a:cubicBezTo>
                    <a:pt x="573607" y="128406"/>
                    <a:pt x="445200" y="0"/>
                    <a:pt x="286803" y="0"/>
                  </a:cubicBezTo>
                  <a:close/>
                </a:path>
              </a:pathLst>
            </a:custGeom>
            <a:blipFill>
              <a:blip r:embed="rId14"/>
              <a:stretch>
                <a:fillRect l="0" t="-25046" r="0" b="-25046"/>
              </a:stretch>
            </a:blip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6937007" y="6996290"/>
            <a:ext cx="882015" cy="882015"/>
            <a:chOff x="0" y="0"/>
            <a:chExt cx="573607" cy="57360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573607" cy="573607"/>
            </a:xfrm>
            <a:custGeom>
              <a:avLst/>
              <a:gdLst/>
              <a:ahLst/>
              <a:cxnLst/>
              <a:rect r="r" b="b" t="t" l="l"/>
              <a:pathLst>
                <a:path h="573607" w="573607">
                  <a:moveTo>
                    <a:pt x="286803" y="0"/>
                  </a:moveTo>
                  <a:cubicBezTo>
                    <a:pt x="128406" y="0"/>
                    <a:pt x="0" y="128406"/>
                    <a:pt x="0" y="286803"/>
                  </a:cubicBezTo>
                  <a:cubicBezTo>
                    <a:pt x="0" y="445200"/>
                    <a:pt x="128406" y="573607"/>
                    <a:pt x="286803" y="573607"/>
                  </a:cubicBezTo>
                  <a:cubicBezTo>
                    <a:pt x="445200" y="573607"/>
                    <a:pt x="573607" y="445200"/>
                    <a:pt x="573607" y="286803"/>
                  </a:cubicBezTo>
                  <a:cubicBezTo>
                    <a:pt x="573607" y="128406"/>
                    <a:pt x="445200" y="0"/>
                    <a:pt x="286803" y="0"/>
                  </a:cubicBezTo>
                  <a:close/>
                </a:path>
              </a:pathLst>
            </a:custGeom>
            <a:blipFill>
              <a:blip r:embed="rId15"/>
              <a:stretch>
                <a:fillRect l="0" t="-17417" r="0" b="-32395"/>
              </a:stretch>
            </a:blip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5804169" y="2683478"/>
            <a:ext cx="882015" cy="882015"/>
            <a:chOff x="0" y="0"/>
            <a:chExt cx="573607" cy="573607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573607" cy="573607"/>
            </a:xfrm>
            <a:custGeom>
              <a:avLst/>
              <a:gdLst/>
              <a:ahLst/>
              <a:cxnLst/>
              <a:rect r="r" b="b" t="t" l="l"/>
              <a:pathLst>
                <a:path h="573607" w="573607">
                  <a:moveTo>
                    <a:pt x="286803" y="0"/>
                  </a:moveTo>
                  <a:cubicBezTo>
                    <a:pt x="128406" y="0"/>
                    <a:pt x="0" y="128406"/>
                    <a:pt x="0" y="286803"/>
                  </a:cubicBezTo>
                  <a:cubicBezTo>
                    <a:pt x="0" y="445200"/>
                    <a:pt x="128406" y="573607"/>
                    <a:pt x="286803" y="573607"/>
                  </a:cubicBezTo>
                  <a:cubicBezTo>
                    <a:pt x="445200" y="573607"/>
                    <a:pt x="573607" y="445200"/>
                    <a:pt x="573607" y="286803"/>
                  </a:cubicBezTo>
                  <a:cubicBezTo>
                    <a:pt x="573607" y="128406"/>
                    <a:pt x="445200" y="0"/>
                    <a:pt x="286803" y="0"/>
                  </a:cubicBezTo>
                  <a:close/>
                </a:path>
              </a:pathLst>
            </a:custGeom>
            <a:blipFill>
              <a:blip r:embed="rId16"/>
              <a:stretch>
                <a:fillRect l="0" t="-25046" r="0" b="-25046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DAGiendhMJI</dc:identifier>
  <dcterms:modified xsi:type="dcterms:W3CDTF">2011-08-01T06:04:30Z</dcterms:modified>
  <cp:revision>1</cp:revision>
  <dc:title>problem statement</dc:title>
</cp:coreProperties>
</file>